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2" r:id="rId2"/>
    <p:sldId id="306" r:id="rId3"/>
    <p:sldId id="257" r:id="rId4"/>
    <p:sldId id="295" r:id="rId5"/>
    <p:sldId id="315" r:id="rId6"/>
    <p:sldId id="308" r:id="rId7"/>
    <p:sldId id="309" r:id="rId8"/>
    <p:sldId id="310" r:id="rId9"/>
    <p:sldId id="313" r:id="rId10"/>
    <p:sldId id="316" r:id="rId11"/>
    <p:sldId id="296" r:id="rId12"/>
    <p:sldId id="297" r:id="rId13"/>
    <p:sldId id="317" r:id="rId14"/>
    <p:sldId id="318" r:id="rId15"/>
    <p:sldId id="319" r:id="rId16"/>
    <p:sldId id="320" r:id="rId17"/>
    <p:sldId id="321" r:id="rId1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4728" autoAdjust="0"/>
  </p:normalViewPr>
  <p:slideViewPr>
    <p:cSldViewPr>
      <p:cViewPr>
        <p:scale>
          <a:sx n="70" d="100"/>
          <a:sy n="70" d="100"/>
        </p:scale>
        <p:origin x="-150" y="216"/>
      </p:cViewPr>
      <p:guideLst>
        <p:guide orient="horz" pos="2160"/>
        <p:guide pos="2880"/>
      </p:guideLst>
    </p:cSldViewPr>
  </p:slideViewPr>
  <p:outlineViewPr>
    <p:cViewPr>
      <p:scale>
        <a:sx n="33" d="100"/>
        <a:sy n="33" d="100"/>
      </p:scale>
      <p:origin x="0" y="8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9B68D5C-6696-44AC-98D8-55B6F01C8994}" type="datetimeFigureOut">
              <a:rPr lang="en-US"/>
              <a:pPr>
                <a:defRPr/>
              </a:pPr>
              <a:t>9/20/2015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45E7600D-86DB-4FAD-8EDC-F17939BD51F9}" type="slidenum">
              <a:rPr lang="en-US"/>
              <a:pPr>
                <a:defRPr/>
              </a:pPr>
              <a:t>‹#›</a:t>
            </a:fld>
            <a:endParaRPr lang="en-US"/>
          </a:p>
        </p:txBody>
      </p:sp>
    </p:spTree>
    <p:extLst>
      <p:ext uri="{BB962C8B-B14F-4D97-AF65-F5344CB8AC3E}">
        <p14:creationId xmlns:p14="http://schemas.microsoft.com/office/powerpoint/2010/main" val="3976248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5283" indent="-290493">
              <a:defRPr>
                <a:solidFill>
                  <a:schemeClr val="tx1"/>
                </a:solidFill>
                <a:latin typeface="Calibri" pitchFamily="34" charset="0"/>
              </a:defRPr>
            </a:lvl2pPr>
            <a:lvl3pPr marL="1161974" indent="-232395">
              <a:defRPr>
                <a:solidFill>
                  <a:schemeClr val="tx1"/>
                </a:solidFill>
                <a:latin typeface="Calibri" pitchFamily="34" charset="0"/>
              </a:defRPr>
            </a:lvl3pPr>
            <a:lvl4pPr marL="1626763" indent="-232395">
              <a:defRPr>
                <a:solidFill>
                  <a:schemeClr val="tx1"/>
                </a:solidFill>
                <a:latin typeface="Calibri" pitchFamily="34" charset="0"/>
              </a:defRPr>
            </a:lvl4pPr>
            <a:lvl5pPr marL="2091553" indent="-232395">
              <a:defRPr>
                <a:solidFill>
                  <a:schemeClr val="tx1"/>
                </a:solidFill>
                <a:latin typeface="Calibri" pitchFamily="34" charset="0"/>
              </a:defRPr>
            </a:lvl5pPr>
            <a:lvl6pPr marL="2556342" indent="-232395" fontAlgn="base">
              <a:spcBef>
                <a:spcPct val="0"/>
              </a:spcBef>
              <a:spcAft>
                <a:spcPct val="0"/>
              </a:spcAft>
              <a:defRPr>
                <a:solidFill>
                  <a:schemeClr val="tx1"/>
                </a:solidFill>
                <a:latin typeface="Calibri" pitchFamily="34" charset="0"/>
              </a:defRPr>
            </a:lvl6pPr>
            <a:lvl7pPr marL="3021132" indent="-232395" fontAlgn="base">
              <a:spcBef>
                <a:spcPct val="0"/>
              </a:spcBef>
              <a:spcAft>
                <a:spcPct val="0"/>
              </a:spcAft>
              <a:defRPr>
                <a:solidFill>
                  <a:schemeClr val="tx1"/>
                </a:solidFill>
                <a:latin typeface="Calibri" pitchFamily="34" charset="0"/>
              </a:defRPr>
            </a:lvl7pPr>
            <a:lvl8pPr marL="3485921" indent="-232395" fontAlgn="base">
              <a:spcBef>
                <a:spcPct val="0"/>
              </a:spcBef>
              <a:spcAft>
                <a:spcPct val="0"/>
              </a:spcAft>
              <a:defRPr>
                <a:solidFill>
                  <a:schemeClr val="tx1"/>
                </a:solidFill>
                <a:latin typeface="Calibri" pitchFamily="34" charset="0"/>
              </a:defRPr>
            </a:lvl8pPr>
            <a:lvl9pPr marL="3950711" indent="-23239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76B5D7-EA74-484E-9D44-8FA0476BB815}"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5283" indent="-290493">
              <a:defRPr>
                <a:solidFill>
                  <a:schemeClr val="tx1"/>
                </a:solidFill>
                <a:latin typeface="Calibri" pitchFamily="34" charset="0"/>
              </a:defRPr>
            </a:lvl2pPr>
            <a:lvl3pPr marL="1161974" indent="-232395">
              <a:defRPr>
                <a:solidFill>
                  <a:schemeClr val="tx1"/>
                </a:solidFill>
                <a:latin typeface="Calibri" pitchFamily="34" charset="0"/>
              </a:defRPr>
            </a:lvl3pPr>
            <a:lvl4pPr marL="1626763" indent="-232395">
              <a:defRPr>
                <a:solidFill>
                  <a:schemeClr val="tx1"/>
                </a:solidFill>
                <a:latin typeface="Calibri" pitchFamily="34" charset="0"/>
              </a:defRPr>
            </a:lvl4pPr>
            <a:lvl5pPr marL="2091553" indent="-232395">
              <a:defRPr>
                <a:solidFill>
                  <a:schemeClr val="tx1"/>
                </a:solidFill>
                <a:latin typeface="Calibri" pitchFamily="34" charset="0"/>
              </a:defRPr>
            </a:lvl5pPr>
            <a:lvl6pPr marL="2556342" indent="-232395" fontAlgn="base">
              <a:spcBef>
                <a:spcPct val="0"/>
              </a:spcBef>
              <a:spcAft>
                <a:spcPct val="0"/>
              </a:spcAft>
              <a:defRPr>
                <a:solidFill>
                  <a:schemeClr val="tx1"/>
                </a:solidFill>
                <a:latin typeface="Calibri" pitchFamily="34" charset="0"/>
              </a:defRPr>
            </a:lvl6pPr>
            <a:lvl7pPr marL="3021132" indent="-232395" fontAlgn="base">
              <a:spcBef>
                <a:spcPct val="0"/>
              </a:spcBef>
              <a:spcAft>
                <a:spcPct val="0"/>
              </a:spcAft>
              <a:defRPr>
                <a:solidFill>
                  <a:schemeClr val="tx1"/>
                </a:solidFill>
                <a:latin typeface="Calibri" pitchFamily="34" charset="0"/>
              </a:defRPr>
            </a:lvl7pPr>
            <a:lvl8pPr marL="3485921" indent="-232395" fontAlgn="base">
              <a:spcBef>
                <a:spcPct val="0"/>
              </a:spcBef>
              <a:spcAft>
                <a:spcPct val="0"/>
              </a:spcAft>
              <a:defRPr>
                <a:solidFill>
                  <a:schemeClr val="tx1"/>
                </a:solidFill>
                <a:latin typeface="Calibri" pitchFamily="34" charset="0"/>
              </a:defRPr>
            </a:lvl8pPr>
            <a:lvl9pPr marL="3950711" indent="-23239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61EC80-A27D-4995-812C-C9A72BD51668}"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5E7600D-86DB-4FAD-8EDC-F17939BD51F9}"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2DD4B3-7BD6-49CE-8920-A5C8EF88EE64}" type="datetimeFigureOut">
              <a:rPr lang="en-US"/>
              <a:pPr>
                <a:defRPr/>
              </a:pPr>
              <a:t>9/20/2015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007B18-D84B-4300-9DBA-1127EF7FFB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A3A50C-FB82-4593-B3C0-FDAA69479AE7}" type="datetimeFigureOut">
              <a:rPr lang="en-US"/>
              <a:pPr>
                <a:defRPr/>
              </a:pPr>
              <a:t>9/20/2015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7DD31A-ACAA-4BA3-9480-345EAFC5F8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3DD12B-ED2D-429A-BC1A-E7B7F0C5205E}" type="datetimeFigureOut">
              <a:rPr lang="en-US"/>
              <a:pPr>
                <a:defRPr/>
              </a:pPr>
              <a:t>9/20/2015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2B92E-F2D3-4F42-9B95-39D63F8C82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DB78A4-1286-41B2-A3E3-2466CE9E8446}" type="datetimeFigureOut">
              <a:rPr lang="en-US"/>
              <a:pPr>
                <a:defRPr/>
              </a:pPr>
              <a:t>9/20/2015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CB5595-EF4C-4A7D-978E-7AEC72E4EC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515AE6-8405-4F56-BE27-E8F2C7E73D87}" type="datetimeFigureOut">
              <a:rPr lang="en-US"/>
              <a:pPr>
                <a:defRPr/>
              </a:pPr>
              <a:t>9/20/2015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CBF1D3-EA2A-4FB1-AA0E-394B8A8748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3A4E51-3C02-4C80-9F49-A5C3B3391F58}" type="datetimeFigureOut">
              <a:rPr lang="en-US"/>
              <a:pPr>
                <a:defRPr/>
              </a:pPr>
              <a:t>9/20/2015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F29B02-165D-4794-BDFE-CA27EB0F0A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949FB1-7182-4CB5-987A-EA01BD8A6106}" type="datetimeFigureOut">
              <a:rPr lang="en-US"/>
              <a:pPr>
                <a:defRPr/>
              </a:pPr>
              <a:t>9/20/2015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E3B10E-4F81-495B-8BE2-9156B1CA8C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1EF79E-2A08-458A-AD0B-03C760857D7F}" type="datetimeFigureOut">
              <a:rPr lang="en-US"/>
              <a:pPr>
                <a:defRPr/>
              </a:pPr>
              <a:t>9/20/2015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12DCD0-43EE-4F9E-AF01-22CCAD63C7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200E29-D0D9-4B4B-BA5D-E7323D488383}" type="datetimeFigureOut">
              <a:rPr lang="en-US"/>
              <a:pPr>
                <a:defRPr/>
              </a:pPr>
              <a:t>9/20/2015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F0897E-7279-4402-B468-51EE236B61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758A63-CC50-40C4-993D-D1C6889ADAA4}" type="datetimeFigureOut">
              <a:rPr lang="en-US"/>
              <a:pPr>
                <a:defRPr/>
              </a:pPr>
              <a:t>9/20/2015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ED7B0A-1D3B-4101-A643-0D8D7A444D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B62C26-B5FC-4824-AEFF-140C6430EBB4}" type="datetimeFigureOut">
              <a:rPr lang="en-US"/>
              <a:pPr>
                <a:defRPr/>
              </a:pPr>
              <a:t>9/20/2015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A42C16-8333-4DEA-895F-91E9BCECFE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B4C43F-155E-4440-B38D-1E7D9D1D21EF}" type="datetimeFigureOut">
              <a:rPr lang="en-US"/>
              <a:pPr>
                <a:defRPr/>
              </a:pPr>
              <a:t>9/20/2015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0A5216-F6B1-4813-88BF-5520254966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Strain gauges, resistors review, and capacitors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7621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Strain in cantilever beam </a:t>
            </a:r>
            <a:br>
              <a:rPr lang="en-US" altLang="en-US" dirty="0" smtClean="0"/>
            </a:br>
            <a:r>
              <a:rPr lang="en-US" altLang="en-US" dirty="0" smtClean="0"/>
              <a:t>(will use this formula next week)</a:t>
            </a:r>
          </a:p>
        </p:txBody>
      </p:sp>
      <p:sp>
        <p:nvSpPr>
          <p:cNvPr id="3" name="Rectangle 2"/>
          <p:cNvSpPr/>
          <p:nvPr/>
        </p:nvSpPr>
        <p:spPr bwMode="auto">
          <a:xfrm>
            <a:off x="1657350" y="3276600"/>
            <a:ext cx="6553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bwMode="auto">
          <a:xfrm rot="5400000">
            <a:off x="8001000" y="2771775"/>
            <a:ext cx="915988"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bwMode="auto">
          <a:xfrm>
            <a:off x="4572000" y="2819400"/>
            <a:ext cx="35623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bwMode="auto">
          <a:xfrm flipH="1">
            <a:off x="1657350" y="2803525"/>
            <a:ext cx="2303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75" name="TextBox 20"/>
          <p:cNvSpPr txBox="1">
            <a:spLocks noChangeArrowheads="1"/>
          </p:cNvSpPr>
          <p:nvPr/>
        </p:nvSpPr>
        <p:spPr bwMode="auto">
          <a:xfrm>
            <a:off x="4114800" y="2601913"/>
            <a:ext cx="282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L</a:t>
            </a:r>
            <a:endParaRPr lang="en-US" altLang="en-US" baseline="-25000"/>
          </a:p>
        </p:txBody>
      </p:sp>
      <p:cxnSp>
        <p:nvCxnSpPr>
          <p:cNvPr id="8" name="Straight Connector 7"/>
          <p:cNvCxnSpPr/>
          <p:nvPr/>
        </p:nvCxnSpPr>
        <p:spPr bwMode="auto">
          <a:xfrm rot="5400000">
            <a:off x="1352550" y="27432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rot="5400000">
            <a:off x="7829550" y="28956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2778" name="TextBox 26"/>
          <p:cNvSpPr txBox="1">
            <a:spLocks noChangeArrowheads="1"/>
          </p:cNvSpPr>
          <p:nvPr/>
        </p:nvSpPr>
        <p:spPr bwMode="auto">
          <a:xfrm>
            <a:off x="8288338" y="1981200"/>
            <a:ext cx="30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P</a:t>
            </a:r>
          </a:p>
        </p:txBody>
      </p:sp>
      <p:graphicFrame>
        <p:nvGraphicFramePr>
          <p:cNvPr id="32783" name="Object 17"/>
          <p:cNvGraphicFramePr>
            <a:graphicFrameLocks noChangeAspect="1"/>
          </p:cNvGraphicFramePr>
          <p:nvPr>
            <p:extLst>
              <p:ext uri="{D42A27DB-BD31-4B8C-83A1-F6EECF244321}">
                <p14:modId xmlns:p14="http://schemas.microsoft.com/office/powerpoint/2010/main" val="3344977399"/>
              </p:ext>
            </p:extLst>
          </p:nvPr>
        </p:nvGraphicFramePr>
        <p:xfrm>
          <a:off x="3975100" y="4886325"/>
          <a:ext cx="1701800" cy="995363"/>
        </p:xfrm>
        <a:graphic>
          <a:graphicData uri="http://schemas.openxmlformats.org/presentationml/2006/ole">
            <mc:AlternateContent xmlns:mc="http://schemas.openxmlformats.org/markup-compatibility/2006">
              <mc:Choice xmlns:v="urn:schemas-microsoft-com:vml" Requires="v">
                <p:oleObj spid="_x0000_s61454" name="Equation" r:id="rId3" imgW="672840" imgH="393480" progId="Equation.3">
                  <p:embed/>
                </p:oleObj>
              </mc:Choice>
              <mc:Fallback>
                <p:oleObj name="Equation" r:id="rId3" imgW="672840" imgH="393480" progId="Equation.3">
                  <p:embed/>
                  <p:pic>
                    <p:nvPicPr>
                      <p:cNvPr id="0" name=""/>
                      <p:cNvPicPr>
                        <a:picLocks noChangeAspect="1" noChangeArrowheads="1"/>
                      </p:cNvPicPr>
                      <p:nvPr/>
                    </p:nvPicPr>
                    <p:blipFill>
                      <a:blip r:embed="rId4"/>
                      <a:srcRect/>
                      <a:stretch>
                        <a:fillRect/>
                      </a:stretch>
                    </p:blipFill>
                    <p:spPr bwMode="auto">
                      <a:xfrm>
                        <a:off x="3975100" y="4886325"/>
                        <a:ext cx="1701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2182813" y="3133725"/>
            <a:ext cx="2922587" cy="1657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934200" y="2360613"/>
            <a:ext cx="0" cy="915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934200" y="3629025"/>
            <a:ext cx="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87" name="TextBox 25"/>
          <p:cNvSpPr txBox="1">
            <a:spLocks noChangeArrowheads="1"/>
          </p:cNvSpPr>
          <p:nvPr/>
        </p:nvSpPr>
        <p:spPr bwMode="auto">
          <a:xfrm>
            <a:off x="6781800" y="1981200"/>
            <a:ext cx="306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h</a:t>
            </a:r>
          </a:p>
        </p:txBody>
      </p:sp>
      <p:cxnSp>
        <p:nvCxnSpPr>
          <p:cNvPr id="28" name="Straight Connector 27"/>
          <p:cNvCxnSpPr/>
          <p:nvPr/>
        </p:nvCxnSpPr>
        <p:spPr>
          <a:xfrm flipV="1">
            <a:off x="1657350" y="3059113"/>
            <a:ext cx="914400" cy="217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571750" y="3048000"/>
            <a:ext cx="6419850"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153400" y="3059113"/>
            <a:ext cx="838200" cy="206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153400" y="3397250"/>
            <a:ext cx="838200" cy="184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991600" y="3048000"/>
            <a:ext cx="0" cy="349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793" name="TextBox 38"/>
          <p:cNvSpPr txBox="1">
            <a:spLocks noChangeArrowheads="1"/>
          </p:cNvSpPr>
          <p:nvPr/>
        </p:nvSpPr>
        <p:spPr bwMode="auto">
          <a:xfrm>
            <a:off x="8572500" y="3519488"/>
            <a:ext cx="306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b</a:t>
            </a:r>
          </a:p>
        </p:txBody>
      </p:sp>
    </p:spTree>
    <p:extLst>
      <p:ext uri="{BB962C8B-B14F-4D97-AF65-F5344CB8AC3E}">
        <p14:creationId xmlns:p14="http://schemas.microsoft.com/office/powerpoint/2010/main" val="2681736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w="57150">
            <a:noFill/>
          </a:ln>
        </p:spPr>
        <p:txBody>
          <a:bodyPr/>
          <a:lstStyle/>
          <a:p>
            <a:r>
              <a:rPr lang="en-US" sz="4000" dirty="0" smtClean="0"/>
              <a:t>Strain gauges </a:t>
            </a:r>
            <a:r>
              <a:rPr lang="en-US" sz="4000" dirty="0"/>
              <a:t>m</a:t>
            </a:r>
            <a:r>
              <a:rPr lang="en-US" sz="4000" dirty="0" smtClean="0"/>
              <a:t>easure </a:t>
            </a:r>
            <a:r>
              <a:rPr lang="en-US" sz="4000" dirty="0"/>
              <a:t>a</a:t>
            </a:r>
            <a:r>
              <a:rPr lang="en-US" sz="4000" dirty="0" smtClean="0"/>
              <a:t>xial </a:t>
            </a:r>
            <a:r>
              <a:rPr lang="en-US" sz="4000" dirty="0"/>
              <a:t>s</a:t>
            </a:r>
            <a:r>
              <a:rPr lang="en-US" sz="4000" dirty="0" smtClean="0"/>
              <a:t>train</a:t>
            </a:r>
          </a:p>
        </p:txBody>
      </p:sp>
      <p:pic>
        <p:nvPicPr>
          <p:cNvPr id="7171" name="Picture 2"/>
          <p:cNvPicPr>
            <a:picLocks noChangeAspect="1" noChangeArrowheads="1"/>
          </p:cNvPicPr>
          <p:nvPr/>
        </p:nvPicPr>
        <p:blipFill>
          <a:blip r:embed="rId2" cstate="print"/>
          <a:srcRect/>
          <a:stretch>
            <a:fillRect/>
          </a:stretch>
        </p:blipFill>
        <p:spPr bwMode="auto">
          <a:xfrm>
            <a:off x="2743200" y="1585913"/>
            <a:ext cx="2095500" cy="3686175"/>
          </a:xfrm>
          <a:prstGeom prst="rect">
            <a:avLst/>
          </a:prstGeom>
          <a:noFill/>
          <a:ln w="9525">
            <a:noFill/>
            <a:miter lim="800000"/>
            <a:headEnd/>
            <a:tailEnd/>
          </a:ln>
          <a:effectLst/>
        </p:spPr>
      </p:pic>
      <p:sp>
        <p:nvSpPr>
          <p:cNvPr id="7172" name="TextBox 2"/>
          <p:cNvSpPr txBox="1">
            <a:spLocks noChangeArrowheads="1"/>
          </p:cNvSpPr>
          <p:nvPr/>
        </p:nvSpPr>
        <p:spPr bwMode="auto">
          <a:xfrm>
            <a:off x="2667000" y="5282625"/>
            <a:ext cx="2340705" cy="584775"/>
          </a:xfrm>
          <a:prstGeom prst="rect">
            <a:avLst/>
          </a:prstGeom>
          <a:noFill/>
          <a:ln w="9525">
            <a:noFill/>
            <a:miter lim="800000"/>
            <a:headEnd/>
            <a:tailEnd/>
          </a:ln>
        </p:spPr>
        <p:txBody>
          <a:bodyPr wrap="none">
            <a:spAutoFit/>
          </a:bodyPr>
          <a:lstStyle/>
          <a:p>
            <a:r>
              <a:rPr lang="en-US" sz="3200" dirty="0" smtClean="0"/>
              <a:t>6.4 x 4.3 </a:t>
            </a:r>
            <a:r>
              <a:rPr lang="en-US" sz="3200" dirty="0"/>
              <a:t>mm</a:t>
            </a:r>
          </a:p>
        </p:txBody>
      </p:sp>
      <p:sp>
        <p:nvSpPr>
          <p:cNvPr id="5" name="TextBox 4"/>
          <p:cNvSpPr txBox="1"/>
          <p:nvPr/>
        </p:nvSpPr>
        <p:spPr>
          <a:xfrm>
            <a:off x="5029200" y="3429000"/>
            <a:ext cx="3581400" cy="923330"/>
          </a:xfrm>
          <a:prstGeom prst="rect">
            <a:avLst/>
          </a:prstGeom>
          <a:noFill/>
        </p:spPr>
        <p:txBody>
          <a:bodyPr wrap="square" rtlCol="0">
            <a:spAutoFit/>
          </a:bodyPr>
          <a:lstStyle/>
          <a:p>
            <a:r>
              <a:rPr lang="en-US" dirty="0" smtClean="0"/>
              <a:t>Strain gauges must be well attached to the surface of a material so that it deforms as the material deforms.</a:t>
            </a:r>
            <a:endParaRPr lang="en-US" dirty="0"/>
          </a:p>
        </p:txBody>
      </p:sp>
      <p:sp>
        <p:nvSpPr>
          <p:cNvPr id="6" name="TextBox 5"/>
          <p:cNvSpPr txBox="1"/>
          <p:nvPr/>
        </p:nvSpPr>
        <p:spPr>
          <a:xfrm>
            <a:off x="5029200" y="1905000"/>
            <a:ext cx="3200400" cy="646331"/>
          </a:xfrm>
          <a:prstGeom prst="rect">
            <a:avLst/>
          </a:prstGeom>
          <a:noFill/>
        </p:spPr>
        <p:txBody>
          <a:bodyPr wrap="square" rtlCol="0">
            <a:spAutoFit/>
          </a:bodyPr>
          <a:lstStyle/>
          <a:p>
            <a:r>
              <a:rPr lang="en-US" dirty="0" smtClean="0"/>
              <a:t>The resistance of gage changes as it stretches or compresses.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1249362"/>
          </a:xfrm>
          <a:ln w="57150">
            <a:solidFill>
              <a:schemeClr val="bg1"/>
            </a:solidFill>
          </a:ln>
        </p:spPr>
        <p:txBody>
          <a:bodyPr/>
          <a:lstStyle/>
          <a:p>
            <a:r>
              <a:rPr lang="en-US" sz="4000" dirty="0" smtClean="0"/>
              <a:t>Strain is proportional to the change of resistance</a:t>
            </a:r>
            <a:endParaRPr lang="en-US" dirty="0" smtClean="0"/>
          </a:p>
        </p:txBody>
      </p:sp>
      <p:sp>
        <p:nvSpPr>
          <p:cNvPr id="3" name="TextBox 2"/>
          <p:cNvSpPr txBox="1">
            <a:spLocks noRot="1" noChangeAspect="1" noMove="1" noResize="1" noEditPoints="1" noAdjustHandles="1" noChangeArrowheads="1" noChangeShapeType="1" noTextEdit="1"/>
          </p:cNvSpPr>
          <p:nvPr/>
        </p:nvSpPr>
        <p:spPr>
          <a:xfrm>
            <a:off x="3200400" y="2239987"/>
            <a:ext cx="2438400" cy="1406475"/>
          </a:xfrm>
          <a:prstGeom prst="rect">
            <a:avLst/>
          </a:prstGeom>
          <a:blipFill rotWithShape="1">
            <a:blip r:embed="rId2" cstate="print"/>
            <a:stretch>
              <a:fillRect/>
            </a:stretch>
          </a:blipFill>
        </p:spPr>
        <p:txBody>
          <a:bodyPr/>
          <a:lstStyle/>
          <a:p>
            <a:pPr>
              <a:defRPr/>
            </a:pPr>
            <a:r>
              <a:rPr lang="en-US">
                <a:ln w="76200">
                  <a:solidFill>
                    <a:schemeClr val="tx1"/>
                  </a:solidFill>
                </a:ln>
                <a:noFill/>
              </a:rPr>
              <a:t> </a:t>
            </a:r>
          </a:p>
        </p:txBody>
      </p:sp>
      <p:sp>
        <p:nvSpPr>
          <p:cNvPr id="8196" name="TextBox 3"/>
          <p:cNvSpPr txBox="1">
            <a:spLocks noChangeArrowheads="1"/>
          </p:cNvSpPr>
          <p:nvPr/>
        </p:nvSpPr>
        <p:spPr bwMode="auto">
          <a:xfrm>
            <a:off x="1981200" y="3544669"/>
            <a:ext cx="5680209" cy="646331"/>
          </a:xfrm>
          <a:prstGeom prst="rect">
            <a:avLst/>
          </a:prstGeom>
          <a:noFill/>
          <a:ln w="9525">
            <a:noFill/>
            <a:miter lim="800000"/>
            <a:headEnd/>
            <a:tailEnd/>
          </a:ln>
        </p:spPr>
        <p:txBody>
          <a:bodyPr wrap="none">
            <a:spAutoFit/>
          </a:bodyPr>
          <a:lstStyle/>
          <a:p>
            <a:r>
              <a:rPr lang="en-US" dirty="0"/>
              <a:t>R is nominal resistance</a:t>
            </a:r>
          </a:p>
          <a:p>
            <a:r>
              <a:rPr lang="en-US" dirty="0"/>
              <a:t>GF is </a:t>
            </a:r>
            <a:r>
              <a:rPr lang="en-US" dirty="0" smtClean="0"/>
              <a:t>gage factor-a calibration constant. Ours</a:t>
            </a:r>
            <a:r>
              <a:rPr lang="en-US" dirty="0"/>
              <a:t> </a:t>
            </a:r>
            <a:r>
              <a:rPr lang="en-US" dirty="0" smtClean="0"/>
              <a:t>have </a:t>
            </a:r>
            <a:r>
              <a:rPr lang="en-US" dirty="0"/>
              <a:t>GF = 2.1</a:t>
            </a:r>
          </a:p>
        </p:txBody>
      </p:sp>
      <p:sp>
        <p:nvSpPr>
          <p:cNvPr id="8197" name="TextBox 4"/>
          <p:cNvSpPr txBox="1">
            <a:spLocks noChangeArrowheads="1"/>
          </p:cNvSpPr>
          <p:nvPr/>
        </p:nvSpPr>
        <p:spPr bwMode="auto">
          <a:xfrm>
            <a:off x="914400" y="5100935"/>
            <a:ext cx="7703071" cy="461665"/>
          </a:xfrm>
          <a:prstGeom prst="rect">
            <a:avLst/>
          </a:prstGeom>
          <a:noFill/>
          <a:ln w="9525">
            <a:noFill/>
            <a:miter lim="800000"/>
            <a:headEnd/>
            <a:tailEnd/>
          </a:ln>
        </p:spPr>
        <p:txBody>
          <a:bodyPr wrap="none">
            <a:spAutoFit/>
          </a:bodyPr>
          <a:lstStyle/>
          <a:p>
            <a:r>
              <a:rPr lang="en-US" sz="2400" dirty="0" smtClean="0"/>
              <a:t>Change in resistance is very small-need </a:t>
            </a:r>
            <a:r>
              <a:rPr lang="en-US" sz="2400" dirty="0"/>
              <a:t>a circuit to </a:t>
            </a:r>
            <a:r>
              <a:rPr lang="en-US" sz="2400" dirty="0" smtClean="0"/>
              <a:t>measure.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500"/>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circuit</a:t>
            </a:r>
            <a:endParaRPr lang="en-US"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2" y="1200150"/>
            <a:ext cx="4600575"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14800" y="1295400"/>
            <a:ext cx="152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95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33400"/>
            <a:ext cx="5941717"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75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371600"/>
            <a:ext cx="5013050" cy="442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3829050" cy="575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91200" y="914400"/>
            <a:ext cx="1981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59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5953125" cy="486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5802868"/>
            <a:ext cx="3143809" cy="369332"/>
          </a:xfrm>
          <a:prstGeom prst="rect">
            <a:avLst/>
          </a:prstGeom>
          <a:noFill/>
        </p:spPr>
        <p:txBody>
          <a:bodyPr wrap="none" rtlCol="0">
            <a:spAutoFit/>
          </a:bodyPr>
          <a:lstStyle/>
          <a:p>
            <a:r>
              <a:rPr lang="en-US" dirty="0" smtClean="0"/>
              <a:t>Put on approximate time units .</a:t>
            </a:r>
            <a:endParaRPr lang="en-US" dirty="0"/>
          </a:p>
        </p:txBody>
      </p:sp>
    </p:spTree>
    <p:extLst>
      <p:ext uri="{BB962C8B-B14F-4D97-AF65-F5344CB8AC3E}">
        <p14:creationId xmlns:p14="http://schemas.microsoft.com/office/powerpoint/2010/main" val="103307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5994732"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10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447800"/>
          </a:xfrm>
          <a:ln w="57150">
            <a:solidFill>
              <a:schemeClr val="bg1"/>
            </a:solidFill>
          </a:ln>
        </p:spPr>
        <p:txBody>
          <a:bodyPr/>
          <a:lstStyle/>
          <a:p>
            <a:r>
              <a:rPr lang="en-US" sz="4000" dirty="0" smtClean="0"/>
              <a:t>Cantilever beams</a:t>
            </a:r>
            <a:endParaRPr lang="en-US" sz="4000" dirty="0"/>
          </a:p>
        </p:txBody>
      </p:sp>
      <p:pic>
        <p:nvPicPr>
          <p:cNvPr id="3" name="Picture 2" descr="cantilever-building-design.jpg"/>
          <p:cNvPicPr>
            <a:picLocks noChangeAspect="1"/>
          </p:cNvPicPr>
          <p:nvPr/>
        </p:nvPicPr>
        <p:blipFill>
          <a:blip r:embed="rId2" cstate="print"/>
          <a:stretch>
            <a:fillRect/>
          </a:stretch>
        </p:blipFill>
        <p:spPr>
          <a:xfrm>
            <a:off x="2776728" y="2112109"/>
            <a:ext cx="3166872" cy="4060091"/>
          </a:xfrm>
          <a:prstGeom prst="rect">
            <a:avLst/>
          </a:prstGeom>
        </p:spPr>
      </p:pic>
      <p:pic>
        <p:nvPicPr>
          <p:cNvPr id="4" name="Picture 3" descr="afm.jpg"/>
          <p:cNvPicPr>
            <a:picLocks noChangeAspect="1"/>
          </p:cNvPicPr>
          <p:nvPr/>
        </p:nvPicPr>
        <p:blipFill>
          <a:blip r:embed="rId3" cstate="print"/>
          <a:stretch>
            <a:fillRect/>
          </a:stretch>
        </p:blipFill>
        <p:spPr>
          <a:xfrm>
            <a:off x="6172199" y="4114800"/>
            <a:ext cx="2893671" cy="2286000"/>
          </a:xfrm>
          <a:prstGeom prst="rect">
            <a:avLst/>
          </a:prstGeom>
        </p:spPr>
      </p:pic>
      <p:pic>
        <p:nvPicPr>
          <p:cNvPr id="5" name="Picture 4" descr="jet engine cantilever.jpg"/>
          <p:cNvPicPr>
            <a:picLocks noChangeAspect="1"/>
          </p:cNvPicPr>
          <p:nvPr/>
        </p:nvPicPr>
        <p:blipFill>
          <a:blip r:embed="rId4" cstate="print"/>
          <a:stretch>
            <a:fillRect/>
          </a:stretch>
        </p:blipFill>
        <p:spPr>
          <a:xfrm>
            <a:off x="6172200" y="1981200"/>
            <a:ext cx="2756985" cy="1828800"/>
          </a:xfrm>
          <a:prstGeom prst="rect">
            <a:avLst/>
          </a:prstGeom>
        </p:spPr>
      </p:pic>
      <p:pic>
        <p:nvPicPr>
          <p:cNvPr id="6" name="Picture 5" descr="space station.jpg"/>
          <p:cNvPicPr>
            <a:picLocks noChangeAspect="1"/>
          </p:cNvPicPr>
          <p:nvPr/>
        </p:nvPicPr>
        <p:blipFill>
          <a:blip r:embed="rId5" cstate="print"/>
          <a:stretch>
            <a:fillRect/>
          </a:stretch>
        </p:blipFill>
        <p:spPr>
          <a:xfrm>
            <a:off x="279400" y="1981200"/>
            <a:ext cx="2336800" cy="1752600"/>
          </a:xfrm>
          <a:prstGeom prst="rect">
            <a:avLst/>
          </a:prstGeom>
        </p:spPr>
      </p:pic>
      <p:pic>
        <p:nvPicPr>
          <p:cNvPr id="10" name="Picture 9" descr="th.jpg"/>
          <p:cNvPicPr>
            <a:picLocks noChangeAspect="1"/>
          </p:cNvPicPr>
          <p:nvPr/>
        </p:nvPicPr>
        <p:blipFill>
          <a:blip r:embed="rId6" cstate="print"/>
          <a:stretch>
            <a:fillRect/>
          </a:stretch>
        </p:blipFill>
        <p:spPr>
          <a:xfrm>
            <a:off x="139959" y="4419600"/>
            <a:ext cx="2527041" cy="1981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685800" y="228600"/>
            <a:ext cx="7772400" cy="1447800"/>
          </a:xfrm>
          <a:ln w="57150">
            <a:solidFill>
              <a:schemeClr val="bg1"/>
            </a:solidFill>
          </a:ln>
        </p:spPr>
        <p:txBody>
          <a:bodyPr/>
          <a:lstStyle/>
          <a:p>
            <a:pPr eaLnBrk="1" hangingPunct="1"/>
            <a:r>
              <a:rPr lang="en-US" dirty="0" smtClean="0"/>
              <a:t> Beams bend </a:t>
            </a:r>
            <a:r>
              <a:rPr lang="en-US" dirty="0"/>
              <a:t>w</a:t>
            </a:r>
            <a:r>
              <a:rPr lang="en-US" dirty="0" smtClean="0"/>
              <a:t>hen </a:t>
            </a:r>
            <a:r>
              <a:rPr lang="en-US" dirty="0"/>
              <a:t>l</a:t>
            </a:r>
            <a:r>
              <a:rPr lang="en-US" dirty="0" smtClean="0"/>
              <a:t>oaded</a:t>
            </a:r>
          </a:p>
        </p:txBody>
      </p:sp>
      <p:pic>
        <p:nvPicPr>
          <p:cNvPr id="8" name="Picture 7" descr="beam-deflect.jpg"/>
          <p:cNvPicPr>
            <a:picLocks noChangeAspect="1"/>
          </p:cNvPicPr>
          <p:nvPr/>
        </p:nvPicPr>
        <p:blipFill>
          <a:blip r:embed="rId3" cstate="print"/>
          <a:stretch>
            <a:fillRect/>
          </a:stretch>
        </p:blipFill>
        <p:spPr>
          <a:xfrm>
            <a:off x="2133600" y="2133600"/>
            <a:ext cx="5334000" cy="39827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9395" y="990600"/>
            <a:ext cx="2743200" cy="762000"/>
          </a:xfrm>
        </p:spPr>
        <p:txBody>
          <a:bodyPr/>
          <a:lstStyle/>
          <a:p>
            <a:pPr eaLnBrk="1" hangingPunct="1"/>
            <a:r>
              <a:rPr lang="en-US" sz="2800" dirty="0" smtClean="0"/>
              <a:t>DaVinci-1493</a:t>
            </a:r>
          </a:p>
        </p:txBody>
      </p:sp>
      <p:pic>
        <p:nvPicPr>
          <p:cNvPr id="14339" name="Picture 2"/>
          <p:cNvPicPr>
            <a:picLocks noChangeAspect="1" noChangeArrowheads="1"/>
          </p:cNvPicPr>
          <p:nvPr/>
        </p:nvPicPr>
        <p:blipFill>
          <a:blip r:embed="rId3" cstate="print"/>
          <a:srcRect/>
          <a:stretch>
            <a:fillRect/>
          </a:stretch>
        </p:blipFill>
        <p:spPr bwMode="auto">
          <a:xfrm>
            <a:off x="304800" y="1905000"/>
            <a:ext cx="3037881" cy="4114800"/>
          </a:xfrm>
          <a:prstGeom prst="rect">
            <a:avLst/>
          </a:prstGeom>
          <a:noFill/>
          <a:ln w="9525">
            <a:noFill/>
            <a:miter lim="800000"/>
            <a:headEnd/>
            <a:tailEnd/>
          </a:ln>
        </p:spPr>
      </p:pic>
      <p:sp>
        <p:nvSpPr>
          <p:cNvPr id="14340" name="TextBox 3"/>
          <p:cNvSpPr txBox="1">
            <a:spLocks noChangeArrowheads="1"/>
          </p:cNvSpPr>
          <p:nvPr/>
        </p:nvSpPr>
        <p:spPr bwMode="auto">
          <a:xfrm>
            <a:off x="3352800" y="2616643"/>
            <a:ext cx="4648200" cy="2492990"/>
          </a:xfrm>
          <a:prstGeom prst="rect">
            <a:avLst/>
          </a:prstGeom>
          <a:noFill/>
          <a:ln w="38100">
            <a:noFill/>
            <a:miter lim="800000"/>
            <a:headEnd/>
            <a:tailEnd/>
          </a:ln>
        </p:spPr>
        <p:txBody>
          <a:bodyPr wrap="square">
            <a:spAutoFit/>
          </a:bodyPr>
          <a:lstStyle/>
          <a:p>
            <a:pPr algn="just"/>
            <a:r>
              <a:rPr lang="en-US" sz="1200" dirty="0"/>
              <a:t>"Of bending of the springs: If a straight spring is bent, it is necessary that its convex part become thinner and its concave part, thicker. This modification is pyramidal, and consequently, there will never be a change in the middle of the spring. You shall discover, if you consider all of the aforementioned modifications, that by taking part '</a:t>
            </a:r>
            <a:r>
              <a:rPr lang="en-US" sz="1200" dirty="0" err="1"/>
              <a:t>ab</a:t>
            </a:r>
            <a:r>
              <a:rPr lang="en-US" sz="1200" dirty="0"/>
              <a:t>' in the middle of its length and then bending the spring in a way that the two parallel lines, 'a' and </a:t>
            </a:r>
            <a:r>
              <a:rPr lang="en-US" sz="1200" dirty="0" err="1"/>
              <a:t>'b</a:t>
            </a:r>
            <a:r>
              <a:rPr lang="en-US" sz="1200" dirty="0"/>
              <a:t>' touch a the bottom, the distance between the parallel lines has grown as much at the top as it has diminished at the bottom. Therefore, the center of its height has become much like a balance for the sides. And the ends of those lines draw as close at the bottom as much as they draw away at the top. From this you will understand why the center of the height of the parallels never increases in '</a:t>
            </a:r>
            <a:r>
              <a:rPr lang="en-US" sz="1200" dirty="0" err="1"/>
              <a:t>ab</a:t>
            </a:r>
            <a:r>
              <a:rPr lang="en-US" sz="1200" dirty="0"/>
              <a:t>' nor diminishes in the bent spring at 'co.'</a:t>
            </a:r>
          </a:p>
        </p:txBody>
      </p:sp>
      <p:sp>
        <p:nvSpPr>
          <p:cNvPr id="5" name="Title 1"/>
          <p:cNvSpPr txBox="1">
            <a:spLocks/>
          </p:cNvSpPr>
          <p:nvPr/>
        </p:nvSpPr>
        <p:spPr bwMode="auto">
          <a:xfrm>
            <a:off x="152400" y="152400"/>
            <a:ext cx="8686800" cy="990600"/>
          </a:xfrm>
          <a:prstGeom prst="rect">
            <a:avLst/>
          </a:prstGeom>
          <a:noFill/>
          <a:ln w="5715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dirty="0" smtClean="0">
                <a:latin typeface="+mj-lt"/>
                <a:ea typeface="+mj-ea"/>
                <a:cs typeface="+mj-cs"/>
              </a:rPr>
              <a:t>How does the loading </a:t>
            </a:r>
            <a:r>
              <a:rPr lang="en-US" sz="4000" dirty="0">
                <a:latin typeface="+mj-lt"/>
                <a:ea typeface="+mj-ea"/>
                <a:cs typeface="+mj-cs"/>
              </a:rPr>
              <a:t>d</a:t>
            </a:r>
            <a:r>
              <a:rPr lang="en-US" sz="4000" dirty="0" smtClean="0">
                <a:latin typeface="+mj-lt"/>
                <a:ea typeface="+mj-ea"/>
                <a:cs typeface="+mj-cs"/>
              </a:rPr>
              <a:t>eform the beam?</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bg1"/>
            </a:solidFill>
          </a:ln>
        </p:spPr>
        <p:txBody>
          <a:bodyPr/>
          <a:lstStyle/>
          <a:p>
            <a:r>
              <a:rPr lang="en-US" sz="3600" dirty="0" smtClean="0"/>
              <a:t>What was Da Vinci saying?</a:t>
            </a:r>
            <a:endParaRPr lang="en-US" sz="3600" dirty="0"/>
          </a:p>
        </p:txBody>
      </p:sp>
      <p:pic>
        <p:nvPicPr>
          <p:cNvPr id="6" name="Picture 5" descr="page_003.gif"/>
          <p:cNvPicPr>
            <a:picLocks noChangeAspect="1"/>
          </p:cNvPicPr>
          <p:nvPr/>
        </p:nvPicPr>
        <p:blipFill>
          <a:blip r:embed="rId3" cstate="print"/>
          <a:stretch>
            <a:fillRect/>
          </a:stretch>
        </p:blipFill>
        <p:spPr>
          <a:xfrm>
            <a:off x="1676400" y="2362200"/>
            <a:ext cx="6629400" cy="2968388"/>
          </a:xfrm>
          <a:prstGeom prst="rect">
            <a:avLst/>
          </a:prstGeom>
        </p:spPr>
      </p:pic>
      <p:sp>
        <p:nvSpPr>
          <p:cNvPr id="4" name="TextBox 3"/>
          <p:cNvSpPr txBox="1"/>
          <p:nvPr/>
        </p:nvSpPr>
        <p:spPr>
          <a:xfrm>
            <a:off x="1371600" y="5764768"/>
            <a:ext cx="6602000" cy="369332"/>
          </a:xfrm>
          <a:prstGeom prst="rect">
            <a:avLst/>
          </a:prstGeom>
          <a:noFill/>
        </p:spPr>
        <p:txBody>
          <a:bodyPr wrap="none" rtlCol="0">
            <a:spAutoFit/>
          </a:bodyPr>
          <a:lstStyle/>
          <a:p>
            <a:r>
              <a:rPr lang="en-US" dirty="0" smtClean="0"/>
              <a:t>How do we relate elongation/compression to the load on the beam?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828800"/>
          </a:xfrm>
          <a:ln w="57150">
            <a:noFill/>
          </a:ln>
        </p:spPr>
        <p:txBody>
          <a:bodyPr/>
          <a:lstStyle/>
          <a:p>
            <a:r>
              <a:rPr lang="en-US" sz="4000" dirty="0" smtClean="0"/>
              <a:t>Stress</a:t>
            </a:r>
            <a:endParaRPr lang="en-US" sz="4000" dirty="0">
              <a:solidFill>
                <a:srgbClr val="0070C0"/>
              </a:solidFill>
            </a:endParaRPr>
          </a:p>
        </p:txBody>
      </p:sp>
      <p:sp>
        <p:nvSpPr>
          <p:cNvPr id="3" name="Line 18"/>
          <p:cNvSpPr>
            <a:spLocks noChangeShapeType="1"/>
          </p:cNvSpPr>
          <p:nvPr/>
        </p:nvSpPr>
        <p:spPr bwMode="auto">
          <a:xfrm>
            <a:off x="5181600" y="3429000"/>
            <a:ext cx="1219200" cy="0"/>
          </a:xfrm>
          <a:prstGeom prst="line">
            <a:avLst/>
          </a:prstGeom>
          <a:noFill/>
          <a:ln w="76200">
            <a:solidFill>
              <a:srgbClr val="FF0000"/>
            </a:solidFill>
            <a:round/>
            <a:headEnd/>
            <a:tailEnd type="triangle" w="med" len="med"/>
          </a:ln>
        </p:spPr>
        <p:txBody>
          <a:bodyPr/>
          <a:lstStyle/>
          <a:p>
            <a:endParaRPr lang="en-US"/>
          </a:p>
        </p:txBody>
      </p:sp>
      <p:sp>
        <p:nvSpPr>
          <p:cNvPr id="4" name="Oval 17"/>
          <p:cNvSpPr>
            <a:spLocks noChangeArrowheads="1"/>
          </p:cNvSpPr>
          <p:nvPr/>
        </p:nvSpPr>
        <p:spPr bwMode="auto">
          <a:xfrm>
            <a:off x="4840288" y="2667000"/>
            <a:ext cx="685800" cy="1524000"/>
          </a:xfrm>
          <a:prstGeom prst="ellipse">
            <a:avLst/>
          </a:prstGeom>
          <a:solidFill>
            <a:srgbClr val="B4CADA"/>
          </a:solidFill>
          <a:ln w="9525">
            <a:noFill/>
            <a:round/>
            <a:headEnd/>
            <a:tailEnd/>
          </a:ln>
        </p:spPr>
        <p:txBody>
          <a:bodyPr wrap="none" anchor="ctr"/>
          <a:lstStyle/>
          <a:p>
            <a:pPr algn="ctr"/>
            <a:endParaRPr lang="en-US">
              <a:solidFill>
                <a:schemeClr val="bg1"/>
              </a:solidFill>
            </a:endParaRPr>
          </a:p>
        </p:txBody>
      </p:sp>
      <p:sp>
        <p:nvSpPr>
          <p:cNvPr id="5" name="Rectangle 16"/>
          <p:cNvSpPr>
            <a:spLocks noChangeArrowheads="1"/>
          </p:cNvSpPr>
          <p:nvPr/>
        </p:nvSpPr>
        <p:spPr bwMode="auto">
          <a:xfrm>
            <a:off x="3773488" y="2667000"/>
            <a:ext cx="1447800" cy="1524000"/>
          </a:xfrm>
          <a:prstGeom prst="rect">
            <a:avLst/>
          </a:prstGeom>
          <a:solidFill>
            <a:srgbClr val="B4CADA"/>
          </a:solidFill>
          <a:ln w="9525">
            <a:noFill/>
            <a:miter lim="800000"/>
            <a:headEnd/>
            <a:tailEnd/>
          </a:ln>
        </p:spPr>
        <p:txBody>
          <a:bodyPr wrap="none" anchor="ctr"/>
          <a:lstStyle/>
          <a:p>
            <a:endParaRPr lang="en-US"/>
          </a:p>
        </p:txBody>
      </p:sp>
      <p:sp>
        <p:nvSpPr>
          <p:cNvPr id="6" name="Oval 12"/>
          <p:cNvSpPr>
            <a:spLocks noChangeArrowheads="1"/>
          </p:cNvSpPr>
          <p:nvPr/>
        </p:nvSpPr>
        <p:spPr bwMode="auto">
          <a:xfrm>
            <a:off x="3392488" y="2667000"/>
            <a:ext cx="685800" cy="1524000"/>
          </a:xfrm>
          <a:prstGeom prst="ellipse">
            <a:avLst/>
          </a:prstGeom>
          <a:solidFill>
            <a:srgbClr val="84A7C2"/>
          </a:solidFill>
          <a:ln w="9525">
            <a:noFill/>
            <a:round/>
            <a:headEnd/>
            <a:tailEnd/>
          </a:ln>
        </p:spPr>
        <p:txBody>
          <a:bodyPr wrap="none" anchor="ctr"/>
          <a:lstStyle/>
          <a:p>
            <a:pPr algn="ctr"/>
            <a:endParaRPr lang="en-US">
              <a:solidFill>
                <a:schemeClr val="bg1"/>
              </a:solidFill>
            </a:endParaRPr>
          </a:p>
        </p:txBody>
      </p:sp>
      <p:sp>
        <p:nvSpPr>
          <p:cNvPr id="7" name="Line 13"/>
          <p:cNvSpPr>
            <a:spLocks noChangeShapeType="1"/>
          </p:cNvSpPr>
          <p:nvPr/>
        </p:nvSpPr>
        <p:spPr bwMode="auto">
          <a:xfrm>
            <a:off x="2478088" y="3429000"/>
            <a:ext cx="1219200" cy="0"/>
          </a:xfrm>
          <a:prstGeom prst="line">
            <a:avLst/>
          </a:prstGeom>
          <a:noFill/>
          <a:ln w="76200">
            <a:solidFill>
              <a:srgbClr val="FF0000"/>
            </a:solidFill>
            <a:round/>
            <a:headEnd type="triangle" w="med" len="med"/>
            <a:tailEnd/>
          </a:ln>
        </p:spPr>
        <p:txBody>
          <a:bodyPr/>
          <a:lstStyle/>
          <a:p>
            <a:endParaRPr lang="en-US"/>
          </a:p>
        </p:txBody>
      </p:sp>
      <p:sp>
        <p:nvSpPr>
          <p:cNvPr id="8" name="Text Box 14"/>
          <p:cNvSpPr txBox="1">
            <a:spLocks noChangeArrowheads="1"/>
          </p:cNvSpPr>
          <p:nvPr/>
        </p:nvSpPr>
        <p:spPr bwMode="auto">
          <a:xfrm>
            <a:off x="2133600" y="3182938"/>
            <a:ext cx="373063" cy="519112"/>
          </a:xfrm>
          <a:prstGeom prst="rect">
            <a:avLst/>
          </a:prstGeom>
          <a:noFill/>
          <a:ln w="9525">
            <a:noFill/>
            <a:miter lim="800000"/>
            <a:headEnd/>
            <a:tailEnd/>
          </a:ln>
        </p:spPr>
        <p:txBody>
          <a:bodyPr wrap="none">
            <a:spAutoFit/>
          </a:bodyPr>
          <a:lstStyle/>
          <a:p>
            <a:r>
              <a:rPr lang="en-US" sz="2800" dirty="0" smtClean="0">
                <a:latin typeface="Myriad Pro" pitchFamily="-110" charset="0"/>
              </a:rPr>
              <a:t>F</a:t>
            </a:r>
            <a:endParaRPr lang="en-US" sz="2800" dirty="0"/>
          </a:p>
        </p:txBody>
      </p:sp>
      <p:sp>
        <p:nvSpPr>
          <p:cNvPr id="9" name="Text Box 15"/>
          <p:cNvSpPr txBox="1">
            <a:spLocks noChangeArrowheads="1"/>
          </p:cNvSpPr>
          <p:nvPr/>
        </p:nvSpPr>
        <p:spPr bwMode="auto">
          <a:xfrm>
            <a:off x="3505200" y="3521075"/>
            <a:ext cx="534988" cy="519113"/>
          </a:xfrm>
          <a:prstGeom prst="rect">
            <a:avLst/>
          </a:prstGeom>
          <a:noFill/>
          <a:ln w="9525">
            <a:noFill/>
            <a:miter lim="800000"/>
            <a:headEnd/>
            <a:tailEnd/>
          </a:ln>
        </p:spPr>
        <p:txBody>
          <a:bodyPr wrap="none">
            <a:spAutoFit/>
          </a:bodyPr>
          <a:lstStyle/>
          <a:p>
            <a:r>
              <a:rPr lang="en-US" sz="2800" dirty="0" err="1">
                <a:latin typeface="Myriad Pro" pitchFamily="-110" charset="0"/>
              </a:rPr>
              <a:t>A</a:t>
            </a:r>
            <a:r>
              <a:rPr lang="en-US" sz="2800" baseline="-25000" dirty="0" err="1">
                <a:latin typeface="Myriad Pro" pitchFamily="-110" charset="0"/>
              </a:rPr>
              <a:t>o</a:t>
            </a:r>
            <a:endParaRPr lang="en-US" sz="2800" dirty="0">
              <a:latin typeface="Myriad Pro" pitchFamily="-110" charset="0"/>
            </a:endParaRPr>
          </a:p>
        </p:txBody>
      </p:sp>
      <p:sp>
        <p:nvSpPr>
          <p:cNvPr id="10" name="Text Box 19"/>
          <p:cNvSpPr txBox="1">
            <a:spLocks noChangeArrowheads="1"/>
          </p:cNvSpPr>
          <p:nvPr/>
        </p:nvSpPr>
        <p:spPr bwMode="auto">
          <a:xfrm>
            <a:off x="6408737" y="3124200"/>
            <a:ext cx="373063" cy="519113"/>
          </a:xfrm>
          <a:prstGeom prst="rect">
            <a:avLst/>
          </a:prstGeom>
          <a:noFill/>
          <a:ln w="9525">
            <a:noFill/>
            <a:miter lim="800000"/>
            <a:headEnd/>
            <a:tailEnd/>
          </a:ln>
        </p:spPr>
        <p:txBody>
          <a:bodyPr wrap="none">
            <a:spAutoFit/>
          </a:bodyPr>
          <a:lstStyle/>
          <a:p>
            <a:r>
              <a:rPr lang="en-US" sz="2800" dirty="0" smtClean="0">
                <a:latin typeface="Myriad Pro" pitchFamily="-110" charset="0"/>
              </a:rPr>
              <a:t>F</a:t>
            </a:r>
            <a:endParaRPr lang="en-US" sz="2800" dirty="0"/>
          </a:p>
        </p:txBody>
      </p:sp>
      <p:sp>
        <p:nvSpPr>
          <p:cNvPr id="11" name="Text Box 6"/>
          <p:cNvSpPr txBox="1">
            <a:spLocks noChangeArrowheads="1"/>
          </p:cNvSpPr>
          <p:nvPr/>
        </p:nvSpPr>
        <p:spPr bwMode="auto">
          <a:xfrm>
            <a:off x="3136277" y="4583113"/>
            <a:ext cx="902323" cy="523220"/>
          </a:xfrm>
          <a:prstGeom prst="rect">
            <a:avLst/>
          </a:prstGeom>
          <a:noFill/>
          <a:ln w="9525">
            <a:noFill/>
            <a:miter lim="800000"/>
            <a:headEnd/>
            <a:tailEnd/>
          </a:ln>
        </p:spPr>
        <p:txBody>
          <a:bodyPr wrap="square">
            <a:spAutoFit/>
          </a:bodyPr>
          <a:lstStyle/>
          <a:p>
            <a:r>
              <a:rPr lang="en-US" sz="2800" dirty="0" smtClean="0">
                <a:latin typeface="Symbol" pitchFamily="-110" charset="2"/>
              </a:rPr>
              <a:t>s =</a:t>
            </a:r>
            <a:endParaRPr lang="en-US" sz="2800" dirty="0">
              <a:latin typeface="Symbol" pitchFamily="-110" charset="2"/>
            </a:endParaRPr>
          </a:p>
        </p:txBody>
      </p:sp>
      <p:sp>
        <p:nvSpPr>
          <p:cNvPr id="12" name="Text Box 8"/>
          <p:cNvSpPr txBox="1">
            <a:spLocks noChangeArrowheads="1"/>
          </p:cNvSpPr>
          <p:nvPr/>
        </p:nvSpPr>
        <p:spPr bwMode="auto">
          <a:xfrm>
            <a:off x="4133851" y="4343400"/>
            <a:ext cx="373062" cy="519113"/>
          </a:xfrm>
          <a:prstGeom prst="rect">
            <a:avLst/>
          </a:prstGeom>
          <a:noFill/>
          <a:ln w="9525">
            <a:noFill/>
            <a:miter lim="800000"/>
            <a:headEnd/>
            <a:tailEnd/>
          </a:ln>
        </p:spPr>
        <p:txBody>
          <a:bodyPr wrap="none">
            <a:spAutoFit/>
          </a:bodyPr>
          <a:lstStyle/>
          <a:p>
            <a:r>
              <a:rPr lang="en-US" sz="2800" dirty="0" smtClean="0">
                <a:latin typeface="Myriad Pro" pitchFamily="-110" charset="0"/>
              </a:rPr>
              <a:t>F</a:t>
            </a:r>
            <a:endParaRPr lang="en-US" sz="2800" dirty="0">
              <a:latin typeface="Myriad Pro" pitchFamily="-110" charset="0"/>
            </a:endParaRPr>
          </a:p>
        </p:txBody>
      </p:sp>
      <p:sp>
        <p:nvSpPr>
          <p:cNvPr id="13" name="Line 9"/>
          <p:cNvSpPr>
            <a:spLocks noChangeShapeType="1"/>
          </p:cNvSpPr>
          <p:nvPr/>
        </p:nvSpPr>
        <p:spPr bwMode="auto">
          <a:xfrm>
            <a:off x="3944938" y="4860925"/>
            <a:ext cx="762000" cy="0"/>
          </a:xfrm>
          <a:prstGeom prst="line">
            <a:avLst/>
          </a:prstGeom>
          <a:noFill/>
          <a:ln w="19050">
            <a:solidFill>
              <a:schemeClr val="tx1"/>
            </a:solidFill>
            <a:round/>
            <a:headEnd/>
            <a:tailEnd/>
          </a:ln>
        </p:spPr>
        <p:txBody>
          <a:bodyPr/>
          <a:lstStyle/>
          <a:p>
            <a:endParaRPr lang="en-US"/>
          </a:p>
        </p:txBody>
      </p:sp>
      <p:sp>
        <p:nvSpPr>
          <p:cNvPr id="14" name="Text Box 10"/>
          <p:cNvSpPr txBox="1">
            <a:spLocks noChangeArrowheads="1"/>
          </p:cNvSpPr>
          <p:nvPr/>
        </p:nvSpPr>
        <p:spPr bwMode="auto">
          <a:xfrm>
            <a:off x="4113213" y="4876800"/>
            <a:ext cx="534987" cy="519113"/>
          </a:xfrm>
          <a:prstGeom prst="rect">
            <a:avLst/>
          </a:prstGeom>
          <a:noFill/>
          <a:ln w="9525">
            <a:noFill/>
            <a:miter lim="800000"/>
            <a:headEnd/>
            <a:tailEnd/>
          </a:ln>
        </p:spPr>
        <p:txBody>
          <a:bodyPr wrap="none">
            <a:spAutoFit/>
          </a:bodyPr>
          <a:lstStyle/>
          <a:p>
            <a:r>
              <a:rPr lang="en-US" sz="2800" dirty="0" err="1">
                <a:latin typeface="Myriad Pro" pitchFamily="-110" charset="0"/>
              </a:rPr>
              <a:t>A</a:t>
            </a:r>
            <a:r>
              <a:rPr lang="en-US" sz="2800" baseline="-25000" dirty="0" err="1">
                <a:latin typeface="Myriad Pro" pitchFamily="-110" charset="0"/>
              </a:rPr>
              <a:t>o</a:t>
            </a:r>
            <a:endParaRPr lang="en-US" sz="2800" dirty="0"/>
          </a:p>
        </p:txBody>
      </p:sp>
      <p:sp>
        <p:nvSpPr>
          <p:cNvPr id="17" name="Text Box 20"/>
          <p:cNvSpPr txBox="1">
            <a:spLocks noChangeArrowheads="1"/>
          </p:cNvSpPr>
          <p:nvPr/>
        </p:nvSpPr>
        <p:spPr bwMode="auto">
          <a:xfrm>
            <a:off x="4495800" y="4239161"/>
            <a:ext cx="2438400" cy="1323439"/>
          </a:xfrm>
          <a:prstGeom prst="rect">
            <a:avLst/>
          </a:prstGeom>
          <a:noFill/>
          <a:ln w="9525">
            <a:noFill/>
            <a:miter lim="800000"/>
            <a:headEnd/>
            <a:tailEnd/>
          </a:ln>
        </p:spPr>
        <p:txBody>
          <a:bodyPr wrap="square">
            <a:spAutoFit/>
          </a:bodyPr>
          <a:lstStyle/>
          <a:p>
            <a:pPr algn="ctr"/>
            <a:r>
              <a:rPr lang="en-US" sz="2000" dirty="0" smtClean="0">
                <a:solidFill>
                  <a:srgbClr val="2D485D"/>
                </a:solidFill>
                <a:latin typeface="Myriad Pro" pitchFamily="-110" charset="0"/>
              </a:rPr>
              <a:t>average</a:t>
            </a:r>
          </a:p>
          <a:p>
            <a:pPr algn="ctr"/>
            <a:r>
              <a:rPr lang="en-US" sz="2000" dirty="0" smtClean="0">
                <a:solidFill>
                  <a:srgbClr val="2D485D"/>
                </a:solidFill>
                <a:latin typeface="Myriad Pro" pitchFamily="-110" charset="0"/>
              </a:rPr>
              <a:t> normal stress</a:t>
            </a:r>
          </a:p>
          <a:p>
            <a:pPr algn="ctr"/>
            <a:r>
              <a:rPr lang="en-US" sz="2000" dirty="0" smtClean="0">
                <a:solidFill>
                  <a:srgbClr val="2D485D"/>
                </a:solidFill>
                <a:latin typeface="Myriad Pro" pitchFamily="-110" charset="0"/>
              </a:rPr>
              <a:t>over the</a:t>
            </a:r>
          </a:p>
          <a:p>
            <a:pPr algn="ctr"/>
            <a:r>
              <a:rPr lang="en-US" sz="2000" dirty="0" smtClean="0">
                <a:solidFill>
                  <a:srgbClr val="2D485D"/>
                </a:solidFill>
                <a:latin typeface="Myriad Pro" pitchFamily="-110" charset="0"/>
              </a:rPr>
              <a:t>cross-section</a:t>
            </a:r>
            <a:endParaRPr lang="en-US" sz="2000" dirty="0">
              <a:solidFill>
                <a:srgbClr val="2D485D"/>
              </a:solidFill>
              <a:latin typeface="Myriad Pro" pitchFamily="-110"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ln w="57150">
            <a:noFill/>
          </a:ln>
        </p:spPr>
        <p:txBody>
          <a:bodyPr/>
          <a:lstStyle/>
          <a:p>
            <a:r>
              <a:rPr lang="en-US" dirty="0" smtClean="0"/>
              <a:t>Strain = normalized </a:t>
            </a:r>
            <a:r>
              <a:rPr lang="en-US" dirty="0"/>
              <a:t>d</a:t>
            </a:r>
            <a:r>
              <a:rPr lang="en-US" dirty="0" smtClean="0"/>
              <a:t>eformation </a:t>
            </a:r>
            <a:endParaRPr lang="en-US" dirty="0"/>
          </a:p>
        </p:txBody>
      </p:sp>
      <p:grpSp>
        <p:nvGrpSpPr>
          <p:cNvPr id="3" name="Group 2"/>
          <p:cNvGrpSpPr/>
          <p:nvPr/>
        </p:nvGrpSpPr>
        <p:grpSpPr>
          <a:xfrm>
            <a:off x="3352800" y="4127500"/>
            <a:ext cx="1537430" cy="1054100"/>
            <a:chOff x="6082570" y="2362200"/>
            <a:chExt cx="1537430" cy="1054100"/>
          </a:xfrm>
        </p:grpSpPr>
        <p:sp>
          <p:nvSpPr>
            <p:cNvPr id="4" name="Text Box 11"/>
            <p:cNvSpPr txBox="1">
              <a:spLocks noChangeArrowheads="1"/>
            </p:cNvSpPr>
            <p:nvPr/>
          </p:nvSpPr>
          <p:spPr bwMode="auto">
            <a:xfrm>
              <a:off x="6082570" y="2477869"/>
              <a:ext cx="699230" cy="646331"/>
            </a:xfrm>
            <a:prstGeom prst="rect">
              <a:avLst/>
            </a:prstGeom>
            <a:noFill/>
            <a:ln w="9525">
              <a:noFill/>
              <a:miter lim="800000"/>
              <a:headEnd/>
              <a:tailEnd/>
            </a:ln>
          </p:spPr>
          <p:txBody>
            <a:bodyPr wrap="none">
              <a:spAutoFit/>
            </a:bodyPr>
            <a:lstStyle/>
            <a:p>
              <a:r>
                <a:rPr lang="en-US" sz="3600" dirty="0" smtClean="0">
                  <a:latin typeface="Symbol" pitchFamily="-110" charset="2"/>
                </a:rPr>
                <a:t>e </a:t>
              </a:r>
              <a:r>
                <a:rPr lang="en-US" sz="2800" dirty="0" smtClean="0">
                  <a:latin typeface="Symbol" pitchFamily="-110" charset="2"/>
                </a:rPr>
                <a:t>=</a:t>
              </a:r>
              <a:endParaRPr lang="en-US" sz="2800" dirty="0">
                <a:latin typeface="Symbol" pitchFamily="-110" charset="2"/>
              </a:endParaRPr>
            </a:p>
          </p:txBody>
        </p:sp>
        <p:sp>
          <p:nvSpPr>
            <p:cNvPr id="5" name="Line 13"/>
            <p:cNvSpPr>
              <a:spLocks noChangeShapeType="1"/>
            </p:cNvSpPr>
            <p:nvPr/>
          </p:nvSpPr>
          <p:spPr bwMode="auto">
            <a:xfrm>
              <a:off x="6858000" y="2881313"/>
              <a:ext cx="762000" cy="0"/>
            </a:xfrm>
            <a:prstGeom prst="line">
              <a:avLst/>
            </a:prstGeom>
            <a:noFill/>
            <a:ln w="19050">
              <a:solidFill>
                <a:schemeClr val="tx1"/>
              </a:solidFill>
              <a:round/>
              <a:headEnd/>
              <a:tailEnd/>
            </a:ln>
          </p:spPr>
          <p:txBody>
            <a:bodyPr/>
            <a:lstStyle/>
            <a:p>
              <a:endParaRPr lang="en-US"/>
            </a:p>
          </p:txBody>
        </p:sp>
        <p:sp>
          <p:nvSpPr>
            <p:cNvPr id="6" name="Text Box 14"/>
            <p:cNvSpPr txBox="1">
              <a:spLocks noChangeArrowheads="1"/>
            </p:cNvSpPr>
            <p:nvPr/>
          </p:nvSpPr>
          <p:spPr bwMode="auto">
            <a:xfrm>
              <a:off x="7046913" y="2897188"/>
              <a:ext cx="484187" cy="519112"/>
            </a:xfrm>
            <a:prstGeom prst="rect">
              <a:avLst/>
            </a:prstGeom>
            <a:noFill/>
            <a:ln w="9525">
              <a:noFill/>
              <a:miter lim="800000"/>
              <a:headEnd/>
              <a:tailEnd/>
            </a:ln>
          </p:spPr>
          <p:txBody>
            <a:bodyPr wrap="none">
              <a:spAutoFit/>
            </a:bodyPr>
            <a:lstStyle/>
            <a:p>
              <a:r>
                <a:rPr lang="en-US" sz="2800" dirty="0">
                  <a:latin typeface="Myriad Pro" pitchFamily="-110" charset="0"/>
                </a:rPr>
                <a:t>L</a:t>
              </a:r>
              <a:r>
                <a:rPr lang="en-US" sz="2800" baseline="-25000" dirty="0">
                  <a:latin typeface="Myriad Pro" pitchFamily="-110" charset="0"/>
                </a:rPr>
                <a:t>o</a:t>
              </a:r>
              <a:endParaRPr lang="en-US" sz="2800" dirty="0"/>
            </a:p>
          </p:txBody>
        </p:sp>
        <p:sp>
          <p:nvSpPr>
            <p:cNvPr id="7" name="Text Box 33"/>
            <p:cNvSpPr txBox="1">
              <a:spLocks noChangeArrowheads="1"/>
            </p:cNvSpPr>
            <p:nvPr/>
          </p:nvSpPr>
          <p:spPr bwMode="auto">
            <a:xfrm>
              <a:off x="7029450" y="2362200"/>
              <a:ext cx="553357" cy="523220"/>
            </a:xfrm>
            <a:prstGeom prst="rect">
              <a:avLst/>
            </a:prstGeom>
            <a:noFill/>
            <a:ln w="9525">
              <a:noFill/>
              <a:miter lim="800000"/>
              <a:headEnd/>
              <a:tailEnd/>
            </a:ln>
          </p:spPr>
          <p:txBody>
            <a:bodyPr wrap="none">
              <a:spAutoFit/>
            </a:bodyPr>
            <a:lstStyle/>
            <a:p>
              <a:r>
                <a:rPr lang="en-US" sz="2800" dirty="0" smtClean="0">
                  <a:latin typeface="Myriad Pro" pitchFamily="34" charset="0"/>
                </a:rPr>
                <a:t>dx</a:t>
              </a:r>
              <a:endParaRPr lang="en-US" sz="2800" dirty="0">
                <a:latin typeface="Myriad Pro" pitchFamily="34" charset="0"/>
              </a:endParaRPr>
            </a:p>
          </p:txBody>
        </p:sp>
      </p:grpSp>
      <p:grpSp>
        <p:nvGrpSpPr>
          <p:cNvPr id="12" name="Group 11"/>
          <p:cNvGrpSpPr/>
          <p:nvPr/>
        </p:nvGrpSpPr>
        <p:grpSpPr>
          <a:xfrm>
            <a:off x="1900237" y="2057400"/>
            <a:ext cx="4957763" cy="1828800"/>
            <a:chOff x="990600" y="4038600"/>
            <a:chExt cx="4957763" cy="1828800"/>
          </a:xfrm>
        </p:grpSpPr>
        <p:sp>
          <p:nvSpPr>
            <p:cNvPr id="13" name="Line 2"/>
            <p:cNvSpPr>
              <a:spLocks noChangeShapeType="1"/>
            </p:cNvSpPr>
            <p:nvPr/>
          </p:nvSpPr>
          <p:spPr bwMode="auto">
            <a:xfrm>
              <a:off x="4438650" y="5219700"/>
              <a:ext cx="1219200" cy="0"/>
            </a:xfrm>
            <a:prstGeom prst="line">
              <a:avLst/>
            </a:prstGeom>
            <a:noFill/>
            <a:ln w="76200">
              <a:solidFill>
                <a:srgbClr val="FF0000"/>
              </a:solidFill>
              <a:round/>
              <a:headEnd/>
              <a:tailEnd type="triangle" w="med" len="med"/>
            </a:ln>
          </p:spPr>
          <p:txBody>
            <a:bodyPr/>
            <a:lstStyle/>
            <a:p>
              <a:endParaRPr lang="en-US"/>
            </a:p>
          </p:txBody>
        </p:sp>
        <p:sp>
          <p:nvSpPr>
            <p:cNvPr id="14" name="Oval 16"/>
            <p:cNvSpPr>
              <a:spLocks noChangeArrowheads="1"/>
            </p:cNvSpPr>
            <p:nvPr/>
          </p:nvSpPr>
          <p:spPr bwMode="auto">
            <a:xfrm>
              <a:off x="4133850" y="4572000"/>
              <a:ext cx="685800" cy="1295400"/>
            </a:xfrm>
            <a:prstGeom prst="ellipse">
              <a:avLst/>
            </a:prstGeom>
            <a:solidFill>
              <a:srgbClr val="CC99FF"/>
            </a:solidFill>
            <a:ln w="9525">
              <a:noFill/>
              <a:round/>
              <a:headEnd/>
              <a:tailEnd/>
            </a:ln>
          </p:spPr>
          <p:txBody>
            <a:bodyPr wrap="none" anchor="ctr"/>
            <a:lstStyle/>
            <a:p>
              <a:pPr algn="ctr"/>
              <a:endParaRPr lang="en-US">
                <a:solidFill>
                  <a:srgbClr val="84A7C2"/>
                </a:solidFill>
              </a:endParaRPr>
            </a:p>
          </p:txBody>
        </p:sp>
        <p:sp>
          <p:nvSpPr>
            <p:cNvPr id="15" name="Text Box 7"/>
            <p:cNvSpPr txBox="1">
              <a:spLocks noChangeArrowheads="1"/>
            </p:cNvSpPr>
            <p:nvPr/>
          </p:nvSpPr>
          <p:spPr bwMode="auto">
            <a:xfrm>
              <a:off x="990600" y="4953000"/>
              <a:ext cx="373063" cy="519112"/>
            </a:xfrm>
            <a:prstGeom prst="rect">
              <a:avLst/>
            </a:prstGeom>
            <a:noFill/>
            <a:ln w="9525">
              <a:noFill/>
              <a:miter lim="800000"/>
              <a:headEnd/>
              <a:tailEnd/>
            </a:ln>
          </p:spPr>
          <p:txBody>
            <a:bodyPr wrap="none">
              <a:spAutoFit/>
            </a:bodyPr>
            <a:lstStyle/>
            <a:p>
              <a:r>
                <a:rPr lang="en-US" sz="2800" dirty="0" smtClean="0">
                  <a:latin typeface="Myriad Pro" pitchFamily="-110" charset="0"/>
                </a:rPr>
                <a:t>F</a:t>
              </a:r>
              <a:endParaRPr lang="en-US" sz="2800" dirty="0"/>
            </a:p>
          </p:txBody>
        </p:sp>
        <p:sp>
          <p:nvSpPr>
            <p:cNvPr id="16" name="Text Box 9"/>
            <p:cNvSpPr txBox="1">
              <a:spLocks noChangeArrowheads="1"/>
            </p:cNvSpPr>
            <p:nvPr/>
          </p:nvSpPr>
          <p:spPr bwMode="auto">
            <a:xfrm>
              <a:off x="5575300" y="4978400"/>
              <a:ext cx="373063" cy="519113"/>
            </a:xfrm>
            <a:prstGeom prst="rect">
              <a:avLst/>
            </a:prstGeom>
            <a:noFill/>
            <a:ln w="9525">
              <a:noFill/>
              <a:miter lim="800000"/>
              <a:headEnd/>
              <a:tailEnd/>
            </a:ln>
          </p:spPr>
          <p:txBody>
            <a:bodyPr wrap="none">
              <a:spAutoFit/>
            </a:bodyPr>
            <a:lstStyle/>
            <a:p>
              <a:r>
                <a:rPr lang="en-US" sz="2800" dirty="0" smtClean="0">
                  <a:latin typeface="Myriad Pro" pitchFamily="-110" charset="0"/>
                </a:rPr>
                <a:t>F</a:t>
              </a:r>
              <a:endParaRPr lang="en-US" sz="2800" dirty="0"/>
            </a:p>
          </p:txBody>
        </p:sp>
        <p:sp>
          <p:nvSpPr>
            <p:cNvPr id="17" name="Line 17"/>
            <p:cNvSpPr>
              <a:spLocks noChangeShapeType="1"/>
            </p:cNvSpPr>
            <p:nvPr/>
          </p:nvSpPr>
          <p:spPr bwMode="auto">
            <a:xfrm>
              <a:off x="4057650" y="4419600"/>
              <a:ext cx="457200" cy="0"/>
            </a:xfrm>
            <a:prstGeom prst="line">
              <a:avLst/>
            </a:prstGeom>
            <a:noFill/>
            <a:ln w="9525">
              <a:solidFill>
                <a:schemeClr val="tx1"/>
              </a:solidFill>
              <a:round/>
              <a:headEnd type="triangle" w="med" len="med"/>
              <a:tailEnd type="triangle" w="med" len="med"/>
            </a:ln>
          </p:spPr>
          <p:txBody>
            <a:bodyPr/>
            <a:lstStyle/>
            <a:p>
              <a:endParaRPr lang="en-US"/>
            </a:p>
          </p:txBody>
        </p:sp>
        <p:sp>
          <p:nvSpPr>
            <p:cNvPr id="18" name="Line 19"/>
            <p:cNvSpPr>
              <a:spLocks noChangeShapeType="1"/>
            </p:cNvSpPr>
            <p:nvPr/>
          </p:nvSpPr>
          <p:spPr bwMode="auto">
            <a:xfrm>
              <a:off x="4057650" y="4168775"/>
              <a:ext cx="0" cy="365125"/>
            </a:xfrm>
            <a:prstGeom prst="line">
              <a:avLst/>
            </a:prstGeom>
            <a:noFill/>
            <a:ln w="9525">
              <a:solidFill>
                <a:schemeClr val="tx1"/>
              </a:solidFill>
              <a:round/>
              <a:headEnd/>
              <a:tailEnd/>
            </a:ln>
          </p:spPr>
          <p:txBody>
            <a:bodyPr/>
            <a:lstStyle/>
            <a:p>
              <a:endParaRPr lang="en-US"/>
            </a:p>
          </p:txBody>
        </p:sp>
        <p:sp>
          <p:nvSpPr>
            <p:cNvPr id="19" name="Line 21"/>
            <p:cNvSpPr>
              <a:spLocks noChangeShapeType="1"/>
            </p:cNvSpPr>
            <p:nvPr/>
          </p:nvSpPr>
          <p:spPr bwMode="auto">
            <a:xfrm>
              <a:off x="4514850" y="4168775"/>
              <a:ext cx="0" cy="365125"/>
            </a:xfrm>
            <a:prstGeom prst="line">
              <a:avLst/>
            </a:prstGeom>
            <a:noFill/>
            <a:ln w="9525">
              <a:solidFill>
                <a:schemeClr val="tx1"/>
              </a:solidFill>
              <a:round/>
              <a:headEnd/>
              <a:tailEnd/>
            </a:ln>
          </p:spPr>
          <p:txBody>
            <a:bodyPr/>
            <a:lstStyle/>
            <a:p>
              <a:endParaRPr lang="en-US"/>
            </a:p>
          </p:txBody>
        </p:sp>
        <p:sp>
          <p:nvSpPr>
            <p:cNvPr id="20" name="Text Box 28"/>
            <p:cNvSpPr txBox="1">
              <a:spLocks noChangeArrowheads="1"/>
            </p:cNvSpPr>
            <p:nvPr/>
          </p:nvSpPr>
          <p:spPr bwMode="auto">
            <a:xfrm>
              <a:off x="4133850" y="4038600"/>
              <a:ext cx="447558" cy="400110"/>
            </a:xfrm>
            <a:prstGeom prst="rect">
              <a:avLst/>
            </a:prstGeom>
            <a:noFill/>
            <a:ln w="9525">
              <a:noFill/>
              <a:miter lim="800000"/>
              <a:headEnd/>
              <a:tailEnd/>
            </a:ln>
          </p:spPr>
          <p:txBody>
            <a:bodyPr wrap="none">
              <a:spAutoFit/>
            </a:bodyPr>
            <a:lstStyle/>
            <a:p>
              <a:r>
                <a:rPr lang="en-US" sz="2000" dirty="0" smtClean="0">
                  <a:latin typeface="Myriad Pro" pitchFamily="34" charset="0"/>
                </a:rPr>
                <a:t>dx</a:t>
              </a:r>
              <a:endParaRPr lang="en-US" sz="2000" dirty="0">
                <a:latin typeface="Myriad Pro" pitchFamily="34" charset="0"/>
              </a:endParaRPr>
            </a:p>
          </p:txBody>
        </p:sp>
        <p:sp>
          <p:nvSpPr>
            <p:cNvPr id="21" name="Line 29"/>
            <p:cNvSpPr>
              <a:spLocks noChangeShapeType="1"/>
            </p:cNvSpPr>
            <p:nvPr/>
          </p:nvSpPr>
          <p:spPr bwMode="auto">
            <a:xfrm>
              <a:off x="2595563" y="4191000"/>
              <a:ext cx="0" cy="365125"/>
            </a:xfrm>
            <a:prstGeom prst="line">
              <a:avLst/>
            </a:prstGeom>
            <a:noFill/>
            <a:ln w="9525">
              <a:solidFill>
                <a:schemeClr val="tx1"/>
              </a:solidFill>
              <a:round/>
              <a:headEnd/>
              <a:tailEnd/>
            </a:ln>
          </p:spPr>
          <p:txBody>
            <a:bodyPr/>
            <a:lstStyle/>
            <a:p>
              <a:endParaRPr lang="en-US"/>
            </a:p>
          </p:txBody>
        </p:sp>
        <p:sp>
          <p:nvSpPr>
            <p:cNvPr id="22" name="Line 31"/>
            <p:cNvSpPr>
              <a:spLocks noChangeShapeType="1"/>
            </p:cNvSpPr>
            <p:nvPr/>
          </p:nvSpPr>
          <p:spPr bwMode="auto">
            <a:xfrm>
              <a:off x="2609850" y="4419600"/>
              <a:ext cx="1447800" cy="0"/>
            </a:xfrm>
            <a:prstGeom prst="line">
              <a:avLst/>
            </a:prstGeom>
            <a:noFill/>
            <a:ln w="9525">
              <a:solidFill>
                <a:schemeClr val="tx1"/>
              </a:solidFill>
              <a:round/>
              <a:headEnd type="triangle" w="med" len="med"/>
              <a:tailEnd type="triangle" w="med" len="med"/>
            </a:ln>
          </p:spPr>
          <p:txBody>
            <a:bodyPr/>
            <a:lstStyle/>
            <a:p>
              <a:endParaRPr lang="en-US"/>
            </a:p>
          </p:txBody>
        </p:sp>
        <p:sp>
          <p:nvSpPr>
            <p:cNvPr id="23" name="Text Box 32"/>
            <p:cNvSpPr txBox="1">
              <a:spLocks noChangeArrowheads="1"/>
            </p:cNvSpPr>
            <p:nvPr/>
          </p:nvSpPr>
          <p:spPr bwMode="auto">
            <a:xfrm>
              <a:off x="3143250" y="4049713"/>
              <a:ext cx="395288" cy="396875"/>
            </a:xfrm>
            <a:prstGeom prst="rect">
              <a:avLst/>
            </a:prstGeom>
            <a:noFill/>
            <a:ln w="9525">
              <a:noFill/>
              <a:miter lim="800000"/>
              <a:headEnd/>
              <a:tailEnd/>
            </a:ln>
          </p:spPr>
          <p:txBody>
            <a:bodyPr wrap="none">
              <a:spAutoFit/>
            </a:bodyPr>
            <a:lstStyle/>
            <a:p>
              <a:r>
                <a:rPr lang="en-US" sz="2000" dirty="0">
                  <a:latin typeface="Myriad Pro" pitchFamily="-110" charset="0"/>
                </a:rPr>
                <a:t>L</a:t>
              </a:r>
              <a:r>
                <a:rPr lang="en-US" sz="2000" baseline="-25000" dirty="0">
                  <a:latin typeface="Myriad Pro" pitchFamily="-110" charset="0"/>
                </a:rPr>
                <a:t>o</a:t>
              </a:r>
              <a:endParaRPr lang="en-US" sz="2000" dirty="0"/>
            </a:p>
          </p:txBody>
        </p:sp>
        <p:sp>
          <p:nvSpPr>
            <p:cNvPr id="24" name="Rectangle 38"/>
            <p:cNvSpPr>
              <a:spLocks noChangeArrowheads="1"/>
            </p:cNvSpPr>
            <p:nvPr/>
          </p:nvSpPr>
          <p:spPr bwMode="auto">
            <a:xfrm>
              <a:off x="2609850" y="4572000"/>
              <a:ext cx="1905000" cy="1295400"/>
            </a:xfrm>
            <a:prstGeom prst="rect">
              <a:avLst/>
            </a:prstGeom>
            <a:solidFill>
              <a:srgbClr val="CC99FF"/>
            </a:solidFill>
            <a:ln w="9525">
              <a:noFill/>
              <a:miter lim="800000"/>
              <a:headEnd/>
              <a:tailEnd/>
            </a:ln>
          </p:spPr>
          <p:txBody>
            <a:bodyPr wrap="none" anchor="ctr"/>
            <a:lstStyle/>
            <a:p>
              <a:endParaRPr lang="en-US"/>
            </a:p>
          </p:txBody>
        </p:sp>
        <p:sp>
          <p:nvSpPr>
            <p:cNvPr id="25" name="Oval 35"/>
            <p:cNvSpPr>
              <a:spLocks noChangeArrowheads="1"/>
            </p:cNvSpPr>
            <p:nvPr/>
          </p:nvSpPr>
          <p:spPr bwMode="auto">
            <a:xfrm>
              <a:off x="2268538" y="4572000"/>
              <a:ext cx="685800" cy="1295400"/>
            </a:xfrm>
            <a:prstGeom prst="ellipse">
              <a:avLst/>
            </a:prstGeom>
            <a:solidFill>
              <a:srgbClr val="B084DC"/>
            </a:solidFill>
            <a:ln w="9525">
              <a:noFill/>
              <a:round/>
              <a:headEnd/>
              <a:tailEnd/>
            </a:ln>
          </p:spPr>
          <p:txBody>
            <a:bodyPr wrap="none" anchor="ctr"/>
            <a:lstStyle/>
            <a:p>
              <a:pPr algn="ctr"/>
              <a:endParaRPr lang="en-US">
                <a:solidFill>
                  <a:schemeClr val="bg1"/>
                </a:solidFill>
              </a:endParaRPr>
            </a:p>
          </p:txBody>
        </p:sp>
        <p:sp>
          <p:nvSpPr>
            <p:cNvPr id="26" name="Line 6"/>
            <p:cNvSpPr>
              <a:spLocks noChangeShapeType="1"/>
            </p:cNvSpPr>
            <p:nvPr/>
          </p:nvSpPr>
          <p:spPr bwMode="auto">
            <a:xfrm>
              <a:off x="1354138" y="5219700"/>
              <a:ext cx="1219200" cy="0"/>
            </a:xfrm>
            <a:prstGeom prst="line">
              <a:avLst/>
            </a:prstGeom>
            <a:noFill/>
            <a:ln w="76200">
              <a:solidFill>
                <a:srgbClr val="FF0000"/>
              </a:solidFill>
              <a:round/>
              <a:headEnd type="triangle" w="med" len="med"/>
              <a:tailEnd/>
            </a:ln>
          </p:spPr>
          <p:txBody>
            <a:bodyPr/>
            <a:lstStyle/>
            <a:p>
              <a:endParaRPr lang="en-US"/>
            </a:p>
          </p:txBody>
        </p:sp>
        <p:sp>
          <p:nvSpPr>
            <p:cNvPr id="27" name="Text Box 15"/>
            <p:cNvSpPr txBox="1">
              <a:spLocks noChangeArrowheads="1"/>
            </p:cNvSpPr>
            <p:nvPr/>
          </p:nvSpPr>
          <p:spPr bwMode="auto">
            <a:xfrm>
              <a:off x="2286000" y="5272087"/>
              <a:ext cx="534988" cy="519113"/>
            </a:xfrm>
            <a:prstGeom prst="rect">
              <a:avLst/>
            </a:prstGeom>
            <a:noFill/>
            <a:ln w="9525">
              <a:noFill/>
              <a:miter lim="800000"/>
              <a:headEnd/>
              <a:tailEnd/>
            </a:ln>
          </p:spPr>
          <p:txBody>
            <a:bodyPr wrap="none">
              <a:spAutoFit/>
            </a:bodyPr>
            <a:lstStyle/>
            <a:p>
              <a:r>
                <a:rPr lang="en-US" sz="2800" dirty="0" err="1">
                  <a:latin typeface="Myriad Pro" pitchFamily="-110" charset="0"/>
                </a:rPr>
                <a:t>A</a:t>
              </a:r>
              <a:r>
                <a:rPr lang="en-US" sz="2800" baseline="-25000" dirty="0" err="1">
                  <a:latin typeface="Myriad Pro" pitchFamily="-110" charset="0"/>
                </a:rPr>
                <a:t>o</a:t>
              </a:r>
              <a:endParaRPr lang="en-US" sz="2800" dirty="0">
                <a:latin typeface="Myriad Pro" pitchFamily="-110"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1219200"/>
          </a:xfrm>
          <a:ln w="57150">
            <a:solidFill>
              <a:schemeClr val="bg1"/>
            </a:solidFill>
          </a:ln>
        </p:spPr>
        <p:txBody>
          <a:bodyPr/>
          <a:lstStyle/>
          <a:p>
            <a:r>
              <a:rPr lang="en-US" sz="4000" dirty="0" smtClean="0"/>
              <a:t>How are stress </a:t>
            </a:r>
            <a:br>
              <a:rPr lang="en-US" sz="4000" dirty="0" smtClean="0"/>
            </a:br>
            <a:r>
              <a:rPr lang="en-US" sz="4000" dirty="0" smtClean="0"/>
              <a:t>and </a:t>
            </a:r>
            <a:r>
              <a:rPr lang="en-US" sz="4000" dirty="0"/>
              <a:t>s</a:t>
            </a:r>
            <a:r>
              <a:rPr lang="en-US" sz="4000" dirty="0" smtClean="0"/>
              <a:t>train related?</a:t>
            </a:r>
            <a:endParaRPr lang="en-US" sz="4000" dirty="0"/>
          </a:p>
        </p:txBody>
      </p:sp>
      <p:sp>
        <p:nvSpPr>
          <p:cNvPr id="3" name="Rectangle 18"/>
          <p:cNvSpPr>
            <a:spLocks noChangeArrowheads="1"/>
          </p:cNvSpPr>
          <p:nvPr/>
        </p:nvSpPr>
        <p:spPr bwMode="auto">
          <a:xfrm>
            <a:off x="1447800" y="2437251"/>
            <a:ext cx="184150" cy="366713"/>
          </a:xfrm>
          <a:prstGeom prst="rect">
            <a:avLst/>
          </a:prstGeom>
          <a:noFill/>
          <a:ln w="9525">
            <a:noFill/>
            <a:miter lim="800000"/>
            <a:headEnd/>
            <a:tailEnd/>
          </a:ln>
        </p:spPr>
        <p:txBody>
          <a:bodyPr wrap="none">
            <a:spAutoFit/>
          </a:bodyPr>
          <a:lstStyle/>
          <a:p>
            <a:endParaRPr lang="en-US"/>
          </a:p>
        </p:txBody>
      </p:sp>
      <p:sp>
        <p:nvSpPr>
          <p:cNvPr id="4" name="Text Box 20"/>
          <p:cNvSpPr txBox="1">
            <a:spLocks noChangeArrowheads="1"/>
          </p:cNvSpPr>
          <p:nvPr/>
        </p:nvSpPr>
        <p:spPr bwMode="auto">
          <a:xfrm>
            <a:off x="2743200" y="2514600"/>
            <a:ext cx="1761508" cy="400110"/>
          </a:xfrm>
          <a:prstGeom prst="rect">
            <a:avLst/>
          </a:prstGeom>
          <a:noFill/>
          <a:ln w="9525">
            <a:noFill/>
            <a:miter lim="800000"/>
            <a:headEnd/>
            <a:tailEnd/>
          </a:ln>
        </p:spPr>
        <p:txBody>
          <a:bodyPr wrap="none">
            <a:spAutoFit/>
          </a:bodyPr>
          <a:lstStyle/>
          <a:p>
            <a:r>
              <a:rPr lang="en-US" sz="2000" b="1" dirty="0">
                <a:solidFill>
                  <a:srgbClr val="2D485D"/>
                </a:solidFill>
                <a:latin typeface="Myriad Pro" pitchFamily="-110" charset="0"/>
              </a:rPr>
              <a:t>test specimen</a:t>
            </a:r>
          </a:p>
        </p:txBody>
      </p:sp>
      <p:sp>
        <p:nvSpPr>
          <p:cNvPr id="5" name="Text Box 21"/>
          <p:cNvSpPr txBox="1">
            <a:spLocks noChangeArrowheads="1"/>
          </p:cNvSpPr>
          <p:nvPr/>
        </p:nvSpPr>
        <p:spPr bwMode="auto">
          <a:xfrm>
            <a:off x="2123728" y="3352800"/>
            <a:ext cx="2143472" cy="707886"/>
          </a:xfrm>
          <a:prstGeom prst="rect">
            <a:avLst/>
          </a:prstGeom>
          <a:noFill/>
          <a:ln w="9525">
            <a:noFill/>
            <a:miter lim="800000"/>
            <a:headEnd/>
            <a:tailEnd/>
          </a:ln>
        </p:spPr>
        <p:txBody>
          <a:bodyPr wrap="none">
            <a:spAutoFit/>
          </a:bodyPr>
          <a:lstStyle/>
          <a:p>
            <a:pPr algn="ctr"/>
            <a:r>
              <a:rPr lang="en-US" sz="2000" b="1" dirty="0" smtClean="0">
                <a:solidFill>
                  <a:srgbClr val="2D485D"/>
                </a:solidFill>
                <a:latin typeface="Myriad Pro" pitchFamily="-110" charset="0"/>
              </a:rPr>
              <a:t>extensometer</a:t>
            </a:r>
          </a:p>
          <a:p>
            <a:pPr algn="ctr"/>
            <a:r>
              <a:rPr lang="en-US" sz="2000" b="1" dirty="0" smtClean="0">
                <a:solidFill>
                  <a:srgbClr val="2D485D"/>
                </a:solidFill>
                <a:latin typeface="Myriad Pro" pitchFamily="-110" charset="0"/>
              </a:rPr>
              <a:t>(measures strain)</a:t>
            </a:r>
            <a:endParaRPr lang="en-US" sz="2000" b="1" dirty="0">
              <a:solidFill>
                <a:srgbClr val="2D485D"/>
              </a:solidFill>
              <a:latin typeface="Myriad Pro" pitchFamily="-110" charset="0"/>
            </a:endParaRPr>
          </a:p>
        </p:txBody>
      </p:sp>
      <p:sp>
        <p:nvSpPr>
          <p:cNvPr id="6" name="AutoShape 22"/>
          <p:cNvSpPr>
            <a:spLocks noChangeArrowheads="1"/>
          </p:cNvSpPr>
          <p:nvPr/>
        </p:nvSpPr>
        <p:spPr bwMode="auto">
          <a:xfrm rot="445758">
            <a:off x="3339948" y="4127824"/>
            <a:ext cx="1406832" cy="138263"/>
          </a:xfrm>
          <a:prstGeom prst="rightArrow">
            <a:avLst>
              <a:gd name="adj1" fmla="val 50000"/>
              <a:gd name="adj2" fmla="val 202270"/>
            </a:avLst>
          </a:prstGeom>
          <a:solidFill>
            <a:srgbClr val="0080FF"/>
          </a:solidFill>
          <a:ln w="9525">
            <a:noFill/>
            <a:miter lim="800000"/>
            <a:headEnd/>
            <a:tailEnd/>
          </a:ln>
        </p:spPr>
        <p:txBody>
          <a:bodyPr wrap="none" anchor="ctr"/>
          <a:lstStyle/>
          <a:p>
            <a:endParaRPr lang="en-US"/>
          </a:p>
        </p:txBody>
      </p:sp>
      <p:sp>
        <p:nvSpPr>
          <p:cNvPr id="7" name="AutoShape 23"/>
          <p:cNvSpPr>
            <a:spLocks noChangeArrowheads="1"/>
          </p:cNvSpPr>
          <p:nvPr/>
        </p:nvSpPr>
        <p:spPr bwMode="auto">
          <a:xfrm rot="1244660">
            <a:off x="4426119" y="3199548"/>
            <a:ext cx="1730309" cy="76753"/>
          </a:xfrm>
          <a:prstGeom prst="rightArrow">
            <a:avLst>
              <a:gd name="adj1" fmla="val 50000"/>
              <a:gd name="adj2" fmla="val 420062"/>
            </a:avLst>
          </a:prstGeom>
          <a:solidFill>
            <a:srgbClr val="0080FF"/>
          </a:solidFill>
          <a:ln w="9525">
            <a:noFill/>
            <a:miter lim="800000"/>
            <a:headEnd/>
            <a:tailEnd/>
          </a:ln>
        </p:spPr>
        <p:txBody>
          <a:bodyPr wrap="none" anchor="ctr"/>
          <a:lstStyle/>
          <a:p>
            <a:endParaRPr lang="en-US"/>
          </a:p>
        </p:txBody>
      </p:sp>
      <p:pic>
        <p:nvPicPr>
          <p:cNvPr id="8" name="Picture 13" descr="tensile test setup.tif"/>
          <p:cNvPicPr>
            <a:picLocks noChangeAspect="1"/>
          </p:cNvPicPr>
          <p:nvPr/>
        </p:nvPicPr>
        <p:blipFill>
          <a:blip r:embed="rId2" cstate="print"/>
          <a:srcRect/>
          <a:stretch>
            <a:fillRect/>
          </a:stretch>
        </p:blipFill>
        <p:spPr bwMode="auto">
          <a:xfrm>
            <a:off x="4800600" y="1752600"/>
            <a:ext cx="3200400" cy="4342251"/>
          </a:xfrm>
          <a:prstGeom prst="rect">
            <a:avLst/>
          </a:prstGeom>
          <a:noFill/>
          <a:ln w="9525">
            <a:noFill/>
            <a:miter lim="800000"/>
            <a:headEnd/>
            <a:tailEnd/>
          </a:ln>
        </p:spPr>
      </p:pic>
      <p:sp>
        <p:nvSpPr>
          <p:cNvPr id="10" name="Slide Number Placeholder 8"/>
          <p:cNvSpPr>
            <a:spLocks noGrp="1"/>
          </p:cNvSpPr>
          <p:nvPr>
            <p:ph type="sldNum" sz="quarter" idx="12"/>
          </p:nvPr>
        </p:nvSpPr>
        <p:spPr>
          <a:xfrm>
            <a:off x="6553200" y="5786876"/>
            <a:ext cx="2133600" cy="476250"/>
          </a:xfrm>
        </p:spPr>
        <p:txBody>
          <a:bodyPr/>
          <a:lstStyle/>
          <a:p>
            <a:fld id="{A861EC9C-B507-4CD7-9237-1D255DF8BD0E}" type="slidenum">
              <a:rPr lang="en-US" smtClean="0"/>
              <a:pPr/>
              <a:t>8</a:t>
            </a:fld>
            <a:endParaRPr lang="en-US"/>
          </a:p>
        </p:txBody>
      </p:sp>
      <p:sp>
        <p:nvSpPr>
          <p:cNvPr id="11" name="Text Box 20"/>
          <p:cNvSpPr txBox="1">
            <a:spLocks noChangeArrowheads="1"/>
          </p:cNvSpPr>
          <p:nvPr/>
        </p:nvSpPr>
        <p:spPr bwMode="auto">
          <a:xfrm>
            <a:off x="1248180" y="1610380"/>
            <a:ext cx="1991186" cy="523220"/>
          </a:xfrm>
          <a:prstGeom prst="rect">
            <a:avLst/>
          </a:prstGeom>
          <a:noFill/>
          <a:ln w="28575">
            <a:noFill/>
            <a:miter lim="800000"/>
            <a:headEnd/>
            <a:tailEnd/>
          </a:ln>
        </p:spPr>
        <p:txBody>
          <a:bodyPr wrap="none">
            <a:spAutoFit/>
          </a:bodyPr>
          <a:lstStyle/>
          <a:p>
            <a:r>
              <a:rPr lang="en-US" sz="2800" dirty="0" smtClean="0">
                <a:latin typeface="Myriad Pro" pitchFamily="-110" charset="0"/>
              </a:rPr>
              <a:t>Tension Test</a:t>
            </a:r>
            <a:endParaRPr lang="en-US" sz="2800" dirty="0">
              <a:latin typeface="Myriad Pro" pitchFamily="-110" charset="0"/>
            </a:endParaRPr>
          </a:p>
        </p:txBody>
      </p:sp>
      <p:sp>
        <p:nvSpPr>
          <p:cNvPr id="12" name="Text Box 21"/>
          <p:cNvSpPr txBox="1">
            <a:spLocks noChangeArrowheads="1"/>
          </p:cNvSpPr>
          <p:nvPr/>
        </p:nvSpPr>
        <p:spPr bwMode="auto">
          <a:xfrm>
            <a:off x="1604213" y="5616714"/>
            <a:ext cx="2063514" cy="707886"/>
          </a:xfrm>
          <a:prstGeom prst="rect">
            <a:avLst/>
          </a:prstGeom>
          <a:noFill/>
          <a:ln w="9525">
            <a:noFill/>
            <a:miter lim="800000"/>
            <a:headEnd/>
            <a:tailEnd/>
          </a:ln>
        </p:spPr>
        <p:txBody>
          <a:bodyPr wrap="none">
            <a:spAutoFit/>
          </a:bodyPr>
          <a:lstStyle/>
          <a:p>
            <a:pPr algn="ctr"/>
            <a:r>
              <a:rPr lang="en-US" sz="2000" b="1" dirty="0" smtClean="0">
                <a:solidFill>
                  <a:srgbClr val="2D485D"/>
                </a:solidFill>
                <a:latin typeface="Myriad Pro" pitchFamily="-110" charset="0"/>
              </a:rPr>
              <a:t>load cell</a:t>
            </a:r>
          </a:p>
          <a:p>
            <a:pPr algn="ctr"/>
            <a:r>
              <a:rPr lang="en-US" sz="2000" b="1" dirty="0" smtClean="0">
                <a:solidFill>
                  <a:srgbClr val="2D485D"/>
                </a:solidFill>
                <a:latin typeface="Myriad Pro" pitchFamily="-110" charset="0"/>
              </a:rPr>
              <a:t>(measures force)</a:t>
            </a:r>
            <a:endParaRPr lang="en-US" sz="2000" b="1" dirty="0">
              <a:solidFill>
                <a:srgbClr val="2D485D"/>
              </a:solidFill>
              <a:latin typeface="Myriad Pro" pitchFamily="-110" charset="0"/>
            </a:endParaRPr>
          </a:p>
        </p:txBody>
      </p:sp>
      <p:sp>
        <p:nvSpPr>
          <p:cNvPr id="13" name="AutoShape 22"/>
          <p:cNvSpPr>
            <a:spLocks noChangeArrowheads="1"/>
          </p:cNvSpPr>
          <p:nvPr/>
        </p:nvSpPr>
        <p:spPr bwMode="auto">
          <a:xfrm rot="216447">
            <a:off x="3272123" y="5770524"/>
            <a:ext cx="2592450" cy="171527"/>
          </a:xfrm>
          <a:prstGeom prst="rightArrow">
            <a:avLst>
              <a:gd name="adj1" fmla="val 50000"/>
              <a:gd name="adj2" fmla="val 202270"/>
            </a:avLst>
          </a:prstGeom>
          <a:solidFill>
            <a:srgbClr val="0080FF"/>
          </a:solidFill>
          <a:ln w="9525">
            <a:noFill/>
            <a:miter lim="800000"/>
            <a:headEnd/>
            <a:tailEnd/>
          </a:ln>
        </p:spPr>
        <p:txBody>
          <a:bodyPr wrap="none" anchor="ctr"/>
          <a:lstStyle/>
          <a:p>
            <a:endParaRPr lang="en-US"/>
          </a:p>
        </p:txBody>
      </p:sp>
      <p:pic>
        <p:nvPicPr>
          <p:cNvPr id="14" name="Picture 13" descr="Detail2_5965Tabletop.jpg"/>
          <p:cNvPicPr>
            <a:picLocks noChangeAspect="1"/>
          </p:cNvPicPr>
          <p:nvPr/>
        </p:nvPicPr>
        <p:blipFill>
          <a:blip r:embed="rId3" cstate="print"/>
          <a:srcRect l="28750" r="31250"/>
          <a:stretch>
            <a:fillRect/>
          </a:stretch>
        </p:blipFill>
        <p:spPr>
          <a:xfrm>
            <a:off x="152400" y="2438400"/>
            <a:ext cx="1752600" cy="32861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5000" y="304800"/>
            <a:ext cx="5867400" cy="762000"/>
          </a:xfrm>
          <a:prstGeom prst="rect">
            <a:avLst/>
          </a:prstGeom>
          <a:ln w="57150">
            <a:solidFill>
              <a:schemeClr val="bg1"/>
            </a:solid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Linear</a:t>
            </a:r>
            <a:r>
              <a:rPr kumimoji="0" lang="en-US" sz="4000" b="0" i="0" u="none" strike="noStrike" kern="1200" cap="none" spc="0" normalizeH="0" noProof="0" dirty="0" smtClean="0">
                <a:ln>
                  <a:noFill/>
                </a:ln>
                <a:solidFill>
                  <a:schemeClr val="tx1"/>
                </a:solidFill>
                <a:effectLst/>
                <a:uLnTx/>
                <a:uFillTx/>
                <a:latin typeface="+mj-lt"/>
                <a:ea typeface="+mj-ea"/>
                <a:cs typeface="+mj-cs"/>
              </a:rPr>
              <a:t> elastic </a:t>
            </a:r>
            <a:r>
              <a:rPr lang="en-US" sz="4000" noProof="0" dirty="0" smtClean="0">
                <a:latin typeface="+mj-lt"/>
                <a:ea typeface="+mj-ea"/>
                <a:cs typeface="+mj-cs"/>
              </a:rPr>
              <a:t>b</a:t>
            </a:r>
            <a:r>
              <a:rPr kumimoji="0" lang="en-US" sz="4000" b="0" i="0" u="none" strike="noStrike" kern="1200" cap="none" spc="0" normalizeH="0" noProof="0" dirty="0" smtClean="0">
                <a:ln>
                  <a:noFill/>
                </a:ln>
                <a:solidFill>
                  <a:schemeClr val="tx1"/>
                </a:solidFill>
                <a:effectLst/>
                <a:uLnTx/>
                <a:uFillTx/>
                <a:latin typeface="+mj-lt"/>
                <a:ea typeface="+mj-ea"/>
                <a:cs typeface="+mj-cs"/>
              </a:rPr>
              <a:t>ehavior</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baseline="0" dirty="0" smtClean="0">
                <a:latin typeface="+mj-lt"/>
                <a:ea typeface="+mj-ea"/>
                <a:cs typeface="+mj-cs"/>
              </a:rPr>
              <a:t>Hooke’s Law</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a:spLocks noChangeArrowheads="1"/>
          </p:cNvSpPr>
          <p:nvPr/>
        </p:nvSpPr>
        <p:spPr bwMode="auto">
          <a:xfrm>
            <a:off x="914400" y="2895600"/>
            <a:ext cx="1371600" cy="338554"/>
          </a:xfrm>
          <a:prstGeom prst="rect">
            <a:avLst/>
          </a:prstGeom>
          <a:noFill/>
          <a:ln w="9525">
            <a:noFill/>
            <a:miter lim="800000"/>
            <a:headEnd/>
            <a:tailEnd/>
          </a:ln>
        </p:spPr>
        <p:txBody>
          <a:bodyPr>
            <a:spAutoFit/>
          </a:bodyPr>
          <a:lstStyle/>
          <a:p>
            <a:r>
              <a:rPr lang="en-US" sz="1600" dirty="0">
                <a:latin typeface="Myriad Pro" pitchFamily="-110" charset="0"/>
              </a:rPr>
              <a:t>yield stress</a:t>
            </a:r>
          </a:p>
        </p:txBody>
      </p:sp>
      <p:sp>
        <p:nvSpPr>
          <p:cNvPr id="5" name="Line 4"/>
          <p:cNvSpPr>
            <a:spLocks noChangeShapeType="1"/>
          </p:cNvSpPr>
          <p:nvPr/>
        </p:nvSpPr>
        <p:spPr bwMode="auto">
          <a:xfrm>
            <a:off x="838200" y="6096000"/>
            <a:ext cx="7772400" cy="0"/>
          </a:xfrm>
          <a:prstGeom prst="line">
            <a:avLst/>
          </a:prstGeom>
          <a:noFill/>
          <a:ln w="12700">
            <a:noFill/>
            <a:round/>
            <a:headEnd/>
            <a:tailEnd/>
          </a:ln>
        </p:spPr>
        <p:txBody>
          <a:bodyPr/>
          <a:lstStyle/>
          <a:p>
            <a:endParaRPr lang="en-US"/>
          </a:p>
        </p:txBody>
      </p:sp>
      <p:sp>
        <p:nvSpPr>
          <p:cNvPr id="6" name="Line 5"/>
          <p:cNvSpPr>
            <a:spLocks noChangeShapeType="1"/>
          </p:cNvSpPr>
          <p:nvPr/>
        </p:nvSpPr>
        <p:spPr bwMode="auto">
          <a:xfrm flipV="1">
            <a:off x="838200" y="457200"/>
            <a:ext cx="0" cy="5638800"/>
          </a:xfrm>
          <a:prstGeom prst="line">
            <a:avLst/>
          </a:prstGeom>
          <a:noFill/>
          <a:ln w="12700">
            <a:noFill/>
            <a:round/>
            <a:headEnd/>
            <a:tailEnd/>
          </a:ln>
        </p:spPr>
        <p:txBody>
          <a:bodyPr/>
          <a:lstStyle/>
          <a:p>
            <a:endParaRPr lang="en-US"/>
          </a:p>
        </p:txBody>
      </p:sp>
      <p:sp>
        <p:nvSpPr>
          <p:cNvPr id="7" name="Rectangle 6"/>
          <p:cNvSpPr>
            <a:spLocks noChangeArrowheads="1"/>
          </p:cNvSpPr>
          <p:nvPr/>
        </p:nvSpPr>
        <p:spPr bwMode="auto">
          <a:xfrm>
            <a:off x="8001000" y="6019800"/>
            <a:ext cx="386644" cy="646331"/>
          </a:xfrm>
          <a:prstGeom prst="rect">
            <a:avLst/>
          </a:prstGeom>
          <a:noFill/>
          <a:ln w="9525">
            <a:noFill/>
            <a:miter lim="800000"/>
            <a:headEnd/>
            <a:tailEnd/>
          </a:ln>
        </p:spPr>
        <p:txBody>
          <a:bodyPr wrap="none">
            <a:spAutoFit/>
          </a:bodyPr>
          <a:lstStyle/>
          <a:p>
            <a:r>
              <a:rPr lang="en-US" sz="3600">
                <a:latin typeface="Symbol" pitchFamily="-110" charset="2"/>
              </a:rPr>
              <a:t>e</a:t>
            </a:r>
          </a:p>
        </p:txBody>
      </p:sp>
      <p:sp>
        <p:nvSpPr>
          <p:cNvPr id="8" name="Line 7"/>
          <p:cNvSpPr>
            <a:spLocks noChangeShapeType="1"/>
          </p:cNvSpPr>
          <p:nvPr/>
        </p:nvSpPr>
        <p:spPr bwMode="auto">
          <a:xfrm flipV="1">
            <a:off x="838200" y="2851150"/>
            <a:ext cx="1524000" cy="3244850"/>
          </a:xfrm>
          <a:prstGeom prst="line">
            <a:avLst/>
          </a:prstGeom>
          <a:noFill/>
          <a:ln w="38100">
            <a:solidFill>
              <a:schemeClr val="tx1"/>
            </a:solidFill>
            <a:round/>
            <a:headEnd/>
            <a:tailEnd/>
          </a:ln>
        </p:spPr>
        <p:txBody>
          <a:bodyPr/>
          <a:lstStyle/>
          <a:p>
            <a:endParaRPr lang="en-US"/>
          </a:p>
        </p:txBody>
      </p:sp>
      <p:sp>
        <p:nvSpPr>
          <p:cNvPr id="9" name="Rectangle 8"/>
          <p:cNvSpPr>
            <a:spLocks noChangeArrowheads="1"/>
          </p:cNvSpPr>
          <p:nvPr/>
        </p:nvSpPr>
        <p:spPr bwMode="auto">
          <a:xfrm>
            <a:off x="457200" y="2622550"/>
            <a:ext cx="457200" cy="396875"/>
          </a:xfrm>
          <a:prstGeom prst="rect">
            <a:avLst/>
          </a:prstGeom>
          <a:noFill/>
          <a:ln w="9525">
            <a:noFill/>
            <a:miter lim="800000"/>
            <a:headEnd/>
            <a:tailEnd/>
          </a:ln>
        </p:spPr>
        <p:txBody>
          <a:bodyPr>
            <a:spAutoFit/>
          </a:bodyPr>
          <a:lstStyle/>
          <a:p>
            <a:r>
              <a:rPr lang="en-US" sz="2000" dirty="0" err="1">
                <a:latin typeface="Symbol" pitchFamily="-110" charset="2"/>
              </a:rPr>
              <a:t>s</a:t>
            </a:r>
            <a:r>
              <a:rPr lang="en-US" sz="2000" baseline="-25000" dirty="0" err="1"/>
              <a:t>y</a:t>
            </a:r>
            <a:endParaRPr lang="en-US" sz="2000" dirty="0"/>
          </a:p>
        </p:txBody>
      </p:sp>
      <p:sp>
        <p:nvSpPr>
          <p:cNvPr id="10" name="Line 9"/>
          <p:cNvSpPr>
            <a:spLocks noChangeShapeType="1"/>
          </p:cNvSpPr>
          <p:nvPr/>
        </p:nvSpPr>
        <p:spPr bwMode="auto">
          <a:xfrm>
            <a:off x="762000" y="2851150"/>
            <a:ext cx="1524000" cy="0"/>
          </a:xfrm>
          <a:prstGeom prst="line">
            <a:avLst/>
          </a:prstGeom>
          <a:noFill/>
          <a:ln w="9525">
            <a:noFill/>
            <a:prstDash val="dash"/>
            <a:round/>
            <a:headEnd/>
            <a:tailEnd/>
          </a:ln>
        </p:spPr>
        <p:txBody>
          <a:bodyPr/>
          <a:lstStyle/>
          <a:p>
            <a:endParaRPr lang="en-US"/>
          </a:p>
        </p:txBody>
      </p:sp>
      <p:sp>
        <p:nvSpPr>
          <p:cNvPr id="17" name="Line 16"/>
          <p:cNvSpPr>
            <a:spLocks noChangeShapeType="1"/>
          </p:cNvSpPr>
          <p:nvPr/>
        </p:nvSpPr>
        <p:spPr bwMode="auto">
          <a:xfrm>
            <a:off x="838200" y="1104900"/>
            <a:ext cx="4572000" cy="0"/>
          </a:xfrm>
          <a:prstGeom prst="line">
            <a:avLst/>
          </a:prstGeom>
          <a:noFill/>
          <a:ln w="9525">
            <a:noFill/>
            <a:prstDash val="dash"/>
            <a:round/>
            <a:headEnd/>
            <a:tailEnd/>
          </a:ln>
        </p:spPr>
        <p:txBody>
          <a:bodyPr/>
          <a:lstStyle/>
          <a:p>
            <a:endParaRPr lang="en-US"/>
          </a:p>
        </p:txBody>
      </p:sp>
      <p:sp>
        <p:nvSpPr>
          <p:cNvPr id="24" name="Oval 23"/>
          <p:cNvSpPr>
            <a:spLocks noChangeArrowheads="1"/>
          </p:cNvSpPr>
          <p:nvPr/>
        </p:nvSpPr>
        <p:spPr bwMode="auto">
          <a:xfrm>
            <a:off x="2286000" y="2819400"/>
            <a:ext cx="152400" cy="152400"/>
          </a:xfrm>
          <a:prstGeom prst="ellipse">
            <a:avLst/>
          </a:prstGeom>
          <a:solidFill>
            <a:srgbClr val="CC99FF"/>
          </a:solidFill>
          <a:ln w="9525">
            <a:noFill/>
            <a:round/>
            <a:headEnd/>
            <a:tailEnd/>
          </a:ln>
        </p:spPr>
        <p:txBody>
          <a:bodyPr wrap="none" anchor="ctr"/>
          <a:lstStyle/>
          <a:p>
            <a:endParaRPr lang="en-US"/>
          </a:p>
        </p:txBody>
      </p:sp>
      <p:sp>
        <p:nvSpPr>
          <p:cNvPr id="28" name="Rectangle 27"/>
          <p:cNvSpPr>
            <a:spLocks noChangeArrowheads="1"/>
          </p:cNvSpPr>
          <p:nvPr/>
        </p:nvSpPr>
        <p:spPr bwMode="auto">
          <a:xfrm>
            <a:off x="152400" y="152400"/>
            <a:ext cx="463588" cy="646331"/>
          </a:xfrm>
          <a:prstGeom prst="rect">
            <a:avLst/>
          </a:prstGeom>
          <a:noFill/>
          <a:ln w="9525">
            <a:noFill/>
            <a:miter lim="800000"/>
            <a:headEnd/>
            <a:tailEnd/>
          </a:ln>
        </p:spPr>
        <p:txBody>
          <a:bodyPr wrap="none">
            <a:spAutoFit/>
          </a:bodyPr>
          <a:lstStyle/>
          <a:p>
            <a:r>
              <a:rPr lang="en-US" sz="3600" dirty="0">
                <a:latin typeface="Symbol" pitchFamily="-110" charset="2"/>
              </a:rPr>
              <a:t>s</a:t>
            </a:r>
          </a:p>
        </p:txBody>
      </p:sp>
      <p:sp>
        <p:nvSpPr>
          <p:cNvPr id="36" name="Line 4"/>
          <p:cNvSpPr>
            <a:spLocks noChangeShapeType="1"/>
          </p:cNvSpPr>
          <p:nvPr/>
        </p:nvSpPr>
        <p:spPr bwMode="auto">
          <a:xfrm>
            <a:off x="838200" y="6096000"/>
            <a:ext cx="7772400" cy="0"/>
          </a:xfrm>
          <a:prstGeom prst="line">
            <a:avLst/>
          </a:prstGeom>
          <a:noFill/>
          <a:ln w="28575">
            <a:solidFill>
              <a:schemeClr val="tx1"/>
            </a:solidFill>
            <a:round/>
            <a:headEnd/>
            <a:tailEnd/>
          </a:ln>
        </p:spPr>
        <p:txBody>
          <a:bodyPr/>
          <a:lstStyle/>
          <a:p>
            <a:endParaRPr lang="en-US"/>
          </a:p>
        </p:txBody>
      </p:sp>
      <p:sp>
        <p:nvSpPr>
          <p:cNvPr id="37" name="Line 5"/>
          <p:cNvSpPr>
            <a:spLocks noChangeShapeType="1"/>
          </p:cNvSpPr>
          <p:nvPr/>
        </p:nvSpPr>
        <p:spPr bwMode="auto">
          <a:xfrm flipV="1">
            <a:off x="838200" y="457200"/>
            <a:ext cx="0" cy="5638800"/>
          </a:xfrm>
          <a:prstGeom prst="line">
            <a:avLst/>
          </a:prstGeom>
          <a:noFill/>
          <a:ln w="28575">
            <a:solidFill>
              <a:schemeClr val="tx1"/>
            </a:solidFill>
            <a:round/>
            <a:headEnd/>
            <a:tailEnd/>
          </a:ln>
        </p:spPr>
        <p:txBody>
          <a:bodyPr/>
          <a:lstStyle/>
          <a:p>
            <a:endParaRPr lang="en-US"/>
          </a:p>
        </p:txBody>
      </p:sp>
      <p:sp>
        <p:nvSpPr>
          <p:cNvPr id="38" name="Line 9"/>
          <p:cNvSpPr>
            <a:spLocks noChangeShapeType="1"/>
          </p:cNvSpPr>
          <p:nvPr/>
        </p:nvSpPr>
        <p:spPr bwMode="auto">
          <a:xfrm>
            <a:off x="838200" y="2895600"/>
            <a:ext cx="1524000" cy="0"/>
          </a:xfrm>
          <a:prstGeom prst="line">
            <a:avLst/>
          </a:prstGeom>
          <a:noFill/>
          <a:ln w="19050">
            <a:solidFill>
              <a:schemeClr val="tx1"/>
            </a:solidFill>
            <a:prstDash val="dash"/>
            <a:round/>
            <a:headEnd/>
            <a:tailEnd/>
          </a:ln>
        </p:spPr>
        <p:txBody>
          <a:bodyPr/>
          <a:lstStyle/>
          <a:p>
            <a:endParaRPr lang="en-US"/>
          </a:p>
        </p:txBody>
      </p:sp>
      <p:sp>
        <p:nvSpPr>
          <p:cNvPr id="40" name="TextBox 39"/>
          <p:cNvSpPr txBox="1"/>
          <p:nvPr/>
        </p:nvSpPr>
        <p:spPr>
          <a:xfrm>
            <a:off x="1752600" y="4038600"/>
            <a:ext cx="4267200" cy="461665"/>
          </a:xfrm>
          <a:prstGeom prst="rect">
            <a:avLst/>
          </a:prstGeom>
          <a:noFill/>
        </p:spPr>
        <p:txBody>
          <a:bodyPr wrap="square" rtlCol="0">
            <a:spAutoFit/>
          </a:bodyPr>
          <a:lstStyle/>
          <a:p>
            <a:r>
              <a:rPr lang="en-US" sz="2400" dirty="0" smtClean="0"/>
              <a:t>slope = E (Young’s Modulus)</a:t>
            </a:r>
            <a:endParaRPr lang="en-US" sz="2400" dirty="0"/>
          </a:p>
        </p:txBody>
      </p:sp>
      <p:pic>
        <p:nvPicPr>
          <p:cNvPr id="42"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29200" y="1752600"/>
            <a:ext cx="1269127" cy="533401"/>
          </a:xfrm>
          <a:prstGeom prst="rect">
            <a:avLst/>
          </a:prstGeom>
          <a:noFill/>
        </p:spPr>
      </p:pic>
      <p:sp>
        <p:nvSpPr>
          <p:cNvPr id="43" name="TextBox 42"/>
          <p:cNvSpPr txBox="1"/>
          <p:nvPr/>
        </p:nvSpPr>
        <p:spPr>
          <a:xfrm>
            <a:off x="4267200" y="2286000"/>
            <a:ext cx="3886200" cy="646331"/>
          </a:xfrm>
          <a:prstGeom prst="rect">
            <a:avLst/>
          </a:prstGeom>
          <a:noFill/>
        </p:spPr>
        <p:txBody>
          <a:bodyPr wrap="square" rtlCol="0">
            <a:spAutoFit/>
          </a:bodyPr>
          <a:lstStyle/>
          <a:p>
            <a:r>
              <a:rPr lang="en-US" dirty="0" smtClean="0"/>
              <a:t>When loading is released, material returns to its original length.  </a:t>
            </a:r>
            <a:endParaRPr lang="en-US" dirty="0"/>
          </a:p>
        </p:txBody>
      </p:sp>
      <p:sp>
        <p:nvSpPr>
          <p:cNvPr id="44" name="TextBox 43"/>
          <p:cNvSpPr txBox="1"/>
          <p:nvPr/>
        </p:nvSpPr>
        <p:spPr>
          <a:xfrm>
            <a:off x="4501552" y="5040868"/>
            <a:ext cx="2431948" cy="369332"/>
          </a:xfrm>
          <a:prstGeom prst="rect">
            <a:avLst/>
          </a:prstGeom>
          <a:noFill/>
        </p:spPr>
        <p:txBody>
          <a:bodyPr wrap="none" rtlCol="0">
            <a:spAutoFit/>
          </a:bodyPr>
          <a:lstStyle/>
          <a:p>
            <a:r>
              <a:rPr lang="en-US" dirty="0" smtClean="0"/>
              <a:t>Aluminum: E = 275 MPa</a:t>
            </a:r>
            <a:endParaRPr lang="en-US" dirty="0"/>
          </a:p>
        </p:txBody>
      </p:sp>
      <p:sp>
        <p:nvSpPr>
          <p:cNvPr id="23" name="TextBox 22"/>
          <p:cNvSpPr txBox="1"/>
          <p:nvPr/>
        </p:nvSpPr>
        <p:spPr>
          <a:xfrm>
            <a:off x="5867400" y="4078069"/>
            <a:ext cx="2819400" cy="646331"/>
          </a:xfrm>
          <a:prstGeom prst="rect">
            <a:avLst/>
          </a:prstGeom>
          <a:noFill/>
        </p:spPr>
        <p:txBody>
          <a:bodyPr wrap="square" rtlCol="0">
            <a:spAutoFit/>
          </a:bodyPr>
          <a:lstStyle/>
          <a:p>
            <a:r>
              <a:rPr lang="en-US" dirty="0" smtClean="0"/>
              <a:t>property of a material</a:t>
            </a:r>
          </a:p>
          <a:p>
            <a:r>
              <a:rPr lang="en-US" dirty="0" smtClean="0"/>
              <a:t>      </a:t>
            </a:r>
            <a:endParaRPr lang="en-US" dirty="0"/>
          </a:p>
        </p:txBody>
      </p:sp>
      <p:sp>
        <p:nvSpPr>
          <p:cNvPr id="25" name="Left Arrow 24"/>
          <p:cNvSpPr/>
          <p:nvPr/>
        </p:nvSpPr>
        <p:spPr>
          <a:xfrm>
            <a:off x="5486400" y="4191000"/>
            <a:ext cx="228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7978</TotalTime>
  <Words>412</Words>
  <Application>Microsoft Office PowerPoint</Application>
  <PresentationFormat>On-screen Show (4:3)</PresentationFormat>
  <Paragraphs>66</Paragraphs>
  <Slides>17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Strain gauges, resistors review, and capacitors</vt:lpstr>
      <vt:lpstr>Cantilever beams</vt:lpstr>
      <vt:lpstr> Beams bend when loaded</vt:lpstr>
      <vt:lpstr>DaVinci-1493</vt:lpstr>
      <vt:lpstr>What was Da Vinci saying?</vt:lpstr>
      <vt:lpstr>Stress</vt:lpstr>
      <vt:lpstr>Strain = normalized deformation </vt:lpstr>
      <vt:lpstr>How are stress  and strain related?</vt:lpstr>
      <vt:lpstr>PowerPoint Presentation</vt:lpstr>
      <vt:lpstr>Strain in cantilever beam  (will use this formula next week)</vt:lpstr>
      <vt:lpstr>Strain gauges measure axial strain</vt:lpstr>
      <vt:lpstr>Strain is proportional to the change of resistance</vt:lpstr>
      <vt:lpstr>Bridge circuit</vt:lpstr>
      <vt:lpstr>PowerPoint Presentation</vt:lpstr>
      <vt:lpstr>PowerPoint Presentation</vt:lpstr>
      <vt:lpstr>PowerPoint Presentation</vt:lpstr>
      <vt:lpstr>PowerPoint Presentation</vt:lpstr>
    </vt:vector>
  </TitlesOfParts>
  <Company>Franklin W. Olin College of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solid mechanics</dc:title>
  <dc:creator>bstorey</dc:creator>
  <cp:lastModifiedBy>Brian Storey</cp:lastModifiedBy>
  <cp:revision>164</cp:revision>
  <dcterms:created xsi:type="dcterms:W3CDTF">2010-02-07T03:30:54Z</dcterms:created>
  <dcterms:modified xsi:type="dcterms:W3CDTF">2015-09-21T17:17:12Z</dcterms:modified>
</cp:coreProperties>
</file>