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300" r:id="rId4"/>
    <p:sldId id="332" r:id="rId5"/>
    <p:sldId id="280" r:id="rId6"/>
    <p:sldId id="279" r:id="rId7"/>
    <p:sldId id="333" r:id="rId8"/>
    <p:sldId id="278" r:id="rId9"/>
    <p:sldId id="260" r:id="rId10"/>
    <p:sldId id="268" r:id="rId11"/>
    <p:sldId id="274" r:id="rId12"/>
    <p:sldId id="275" r:id="rId13"/>
    <p:sldId id="328" r:id="rId14"/>
    <p:sldId id="329" r:id="rId15"/>
    <p:sldId id="331" r:id="rId16"/>
    <p:sldId id="334" r:id="rId17"/>
    <p:sldId id="335" r:id="rId18"/>
    <p:sldId id="336" r:id="rId19"/>
    <p:sldId id="337" r:id="rId20"/>
    <p:sldId id="338" r:id="rId21"/>
    <p:sldId id="339" r:id="rId22"/>
    <p:sldId id="34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3" autoAdjust="0"/>
    <p:restoredTop sz="94660"/>
  </p:normalViewPr>
  <p:slideViewPr>
    <p:cSldViewPr>
      <p:cViewPr varScale="1">
        <p:scale>
          <a:sx n="87" d="100"/>
          <a:sy n="87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6A44E-9547-4BE6-B23A-5BF7488D7810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06E92-0589-44EB-B8BC-C1C94F4EB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6E92-0589-44EB-B8BC-C1C94F4EB9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E20483-5A9E-4D32-BF5F-459E197D6673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2C87-06C9-41C6-B8B2-9B930AB2C361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1F6F-5786-410F-AB3F-7108A10F11F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5449-E4FE-444B-A5AC-FC100BBE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Sensors, Instrumentation, and 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structure (some details TBD)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74211"/>
              </p:ext>
            </p:extLst>
          </p:nvPr>
        </p:nvGraphicFramePr>
        <p:xfrm>
          <a:off x="1524000" y="1397000"/>
          <a:ext cx="73914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7850"/>
                <a:gridCol w="5543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Intro</a:t>
                      </a:r>
                      <a:r>
                        <a:rPr lang="en-US" baseline="0" dirty="0" smtClean="0"/>
                        <a:t> - pendulum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Mechanical</a:t>
                      </a:r>
                      <a:r>
                        <a:rPr lang="en-US" baseline="0" dirty="0" smtClean="0"/>
                        <a:t> – Stress/strain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Individual Lab: Mechanical – Stress/strain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</a:t>
                      </a:r>
                      <a:r>
                        <a:rPr lang="en-US" baseline="0" dirty="0" smtClean="0"/>
                        <a:t> EKG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</a:t>
                      </a:r>
                      <a:r>
                        <a:rPr lang="en-US" baseline="0" dirty="0" smtClean="0"/>
                        <a:t> Measurement with light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</a:t>
                      </a:r>
                      <a:r>
                        <a:rPr lang="en-US" baseline="0" dirty="0" smtClean="0"/>
                        <a:t>Blood glucose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7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Blood pressure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</a:t>
                      </a:r>
                      <a:r>
                        <a:rPr lang="en-US" dirty="0" err="1" smtClean="0"/>
                        <a:t>Ballistocardiograph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Ultrasound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Lab: Ultrasound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Team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Team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Team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Finish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things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is not just an ECE course – but many measurements are electronic (all in this course). </a:t>
            </a:r>
          </a:p>
          <a:p>
            <a:r>
              <a:rPr lang="en-US" dirty="0" smtClean="0"/>
              <a:t>Ninjas.</a:t>
            </a:r>
          </a:p>
          <a:p>
            <a:r>
              <a:rPr lang="en-US" dirty="0" smtClean="0"/>
              <a:t>Lab reports – focus mainly on results. </a:t>
            </a:r>
          </a:p>
          <a:p>
            <a:r>
              <a:rPr lang="en-US" dirty="0" smtClean="0"/>
              <a:t>Weekly labs will be individual. </a:t>
            </a:r>
          </a:p>
          <a:p>
            <a:r>
              <a:rPr lang="en-US" dirty="0" smtClean="0"/>
              <a:t>Project will be in groups of about 4.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– pass/no-record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onjecture: </a:t>
            </a:r>
            <a:r>
              <a:rPr lang="en-US" dirty="0" smtClean="0"/>
              <a:t>If you turn everything in, come to class, spend a reasonable amount of time on homework, and put forth a reasonable effort, the probability of passing </a:t>
            </a:r>
            <a:r>
              <a:rPr lang="en-US" dirty="0" smtClean="0"/>
              <a:t>(and actually learning a lot) is </a:t>
            </a:r>
            <a:r>
              <a:rPr lang="en-US" dirty="0" smtClean="0"/>
              <a:t>100%. </a:t>
            </a:r>
          </a:p>
          <a:p>
            <a:r>
              <a:rPr lang="en-US" b="1" dirty="0" smtClean="0"/>
              <a:t>Corollary: </a:t>
            </a:r>
            <a:r>
              <a:rPr lang="en-US" dirty="0" smtClean="0"/>
              <a:t>You can no-record by not doing the above mentioned tasks. </a:t>
            </a:r>
            <a:endParaRPr lang="en-US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Use pass/no-record to focus on learning, but turn your s#$# in!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73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Some tips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13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Don’t sweat it if you don’t get something perfect the first time, we will work on same topics repeatedly.</a:t>
            </a:r>
          </a:p>
          <a:p>
            <a:pPr eaLnBrk="1" hangingPunct="1"/>
            <a:r>
              <a:rPr lang="en-US" altLang="en-US" sz="2400" dirty="0" smtClean="0"/>
              <a:t>Most of the material will be new for most of you. </a:t>
            </a:r>
          </a:p>
          <a:p>
            <a:pPr eaLnBrk="1" hangingPunct="1"/>
            <a:r>
              <a:rPr lang="en-US" altLang="en-US" sz="2400" dirty="0" smtClean="0"/>
              <a:t>Strive to learn good skills and habits for future semesters.</a:t>
            </a:r>
          </a:p>
          <a:p>
            <a:pPr eaLnBrk="1" hangingPunct="1"/>
            <a:r>
              <a:rPr lang="en-US" altLang="en-US" sz="2400" dirty="0" smtClean="0"/>
              <a:t>A lab missing a few small things or with imperfect data is better than none at all. </a:t>
            </a:r>
          </a:p>
          <a:p>
            <a:r>
              <a:rPr lang="en-US" altLang="en-US" sz="2400" dirty="0" smtClean="0"/>
              <a:t>Use faculty and Ninjas if you are confused. </a:t>
            </a:r>
          </a:p>
          <a:p>
            <a:r>
              <a:rPr lang="en-US" altLang="en-US" sz="2400" dirty="0" smtClean="0"/>
              <a:t>Seek us out if you are having trouble with the class or if outside issues are causing you to fall behind. </a:t>
            </a:r>
          </a:p>
        </p:txBody>
      </p:sp>
    </p:spTree>
    <p:extLst>
      <p:ext uri="{BB962C8B-B14F-4D97-AF65-F5344CB8AC3E}">
        <p14:creationId xmlns:p14="http://schemas.microsoft.com/office/powerpoint/2010/main" val="11927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Lab etiquette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Don’t take equipment/tools that aren’t yours. </a:t>
            </a:r>
          </a:p>
          <a:p>
            <a:pPr>
              <a:defRPr/>
            </a:pPr>
            <a:r>
              <a:rPr lang="en-US" sz="2800" dirty="0" smtClean="0"/>
              <a:t>Put things back when done. </a:t>
            </a:r>
          </a:p>
          <a:p>
            <a:pPr>
              <a:defRPr/>
            </a:pPr>
            <a:r>
              <a:rPr lang="en-US" sz="2800" dirty="0" smtClean="0"/>
              <a:t>Don’t leave your junk lying around</a:t>
            </a:r>
            <a:r>
              <a:rPr lang="en-US" sz="2800" dirty="0"/>
              <a:t> </a:t>
            </a:r>
            <a:r>
              <a:rPr lang="en-US" sz="2800" dirty="0" smtClean="0"/>
              <a:t>– the classroom is shared. </a:t>
            </a:r>
          </a:p>
          <a:p>
            <a:pPr>
              <a:defRPr/>
            </a:pPr>
            <a:r>
              <a:rPr lang="en-US" sz="2800" dirty="0" smtClean="0"/>
              <a:t>Throw away old (cheap) parts, your old paper,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Obey the golden rule, not the tragedy of the commons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56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isim.olin.edu</a:t>
            </a:r>
          </a:p>
          <a:p>
            <a:r>
              <a:rPr lang="en-US" dirty="0" smtClean="0"/>
              <a:t>Readings posted before each Monday class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Read through the lab once before </a:t>
            </a:r>
            <a:r>
              <a:rPr lang="en-US" smtClean="0"/>
              <a:t>your session. 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9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esistors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Twinkle, twinkle little </a:t>
            </a:r>
            <a:r>
              <a:rPr lang="en-US" smtClean="0"/>
              <a:t>star, V </a:t>
            </a:r>
            <a:r>
              <a:rPr lang="en-US" dirty="0" smtClean="0"/>
              <a:t>= 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2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399"/>
            <a:ext cx="4953000" cy="627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8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200525" cy="53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5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3962400" cy="49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0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Measurements are essential to all branches science and engineering. </a:t>
            </a:r>
          </a:p>
          <a:p>
            <a:r>
              <a:rPr lang="en-US" dirty="0" smtClean="0"/>
              <a:t>Much (all?)of our understanding of the world was born from experimental measurements .</a:t>
            </a:r>
          </a:p>
          <a:p>
            <a:r>
              <a:rPr lang="en-US" dirty="0" smtClean="0"/>
              <a:t>Models of systems are useless without validation.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“Experiment is the sole judge of scientific truth” Feynman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1317"/>
            <a:ext cx="4724400" cy="599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01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10" y="685800"/>
            <a:ext cx="4471988" cy="606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24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5763"/>
            <a:ext cx="44481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47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rkeleyearth.org/images/annual-with-forcing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15076" cy="48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6430446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Berkeleyearth.org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are debated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Measurements are debated</a:t>
            </a:r>
            <a:br>
              <a:rPr lang="en-US" dirty="0" smtClean="0"/>
            </a:br>
            <a:r>
              <a:rPr lang="en-US" sz="2000" dirty="0"/>
              <a:t>a</a:t>
            </a:r>
            <a:r>
              <a:rPr lang="en-US" sz="2000" dirty="0" smtClean="0"/>
              <a:t>nd so very important!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1600200"/>
            <a:ext cx="7335708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66295"/>
            <a:ext cx="2047875" cy="31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Measurements are important in healthcare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4767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348183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56770"/>
            <a:ext cx="37719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you fly without sensors?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2637"/>
            <a:ext cx="5715000" cy="40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need to touch and see</a:t>
            </a:r>
            <a:endParaRPr lang="en-US" dirty="0"/>
          </a:p>
        </p:txBody>
      </p:sp>
      <p:pic>
        <p:nvPicPr>
          <p:cNvPr id="2050" name="Picture 2" descr="https://cinemanation.files.wordpress.com/2011/07/terminator2dircut1991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9"/>
          <a:stretch/>
        </p:blipFill>
        <p:spPr bwMode="auto">
          <a:xfrm>
            <a:off x="609600" y="1676400"/>
            <a:ext cx="77832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9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Measurements can tell us how the universe is built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46123"/>
            <a:ext cx="4719591" cy="290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5105400"/>
            <a:ext cx="216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hadron collider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this is only a first course.</a:t>
            </a:r>
            <a:br>
              <a:rPr lang="en-US" dirty="0" smtClean="0"/>
            </a:br>
            <a:r>
              <a:rPr lang="en-US" sz="3100" dirty="0" smtClean="0"/>
              <a:t>What you will learn (hopefully)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Make a set of physical measurements. </a:t>
            </a:r>
          </a:p>
          <a:p>
            <a:r>
              <a:rPr lang="en-US" dirty="0" smtClean="0"/>
              <a:t>Analyze and present experiment data. </a:t>
            </a:r>
          </a:p>
          <a:p>
            <a:r>
              <a:rPr lang="en-US" dirty="0" smtClean="0"/>
              <a:t>Use measurements test physical models.</a:t>
            </a:r>
          </a:p>
          <a:p>
            <a:r>
              <a:rPr lang="en-US" dirty="0"/>
              <a:t>B</a:t>
            </a:r>
            <a:r>
              <a:rPr lang="en-US" dirty="0" smtClean="0"/>
              <a:t>uild circuits to interface sensors with a computer. </a:t>
            </a:r>
          </a:p>
          <a:p>
            <a:r>
              <a:rPr lang="en-US" dirty="0" smtClean="0"/>
              <a:t>Analyze and design simple circuits.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528</Words>
  <Application>Microsoft Office PowerPoint</Application>
  <PresentationFormat>On-screen Show (4:3)</PresentationFormat>
  <Paragraphs>91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Introduction to Sensors, Instrumentation, and Measurement</vt:lpstr>
      <vt:lpstr>Measuring things</vt:lpstr>
      <vt:lpstr>Measurements are debated</vt:lpstr>
      <vt:lpstr>Measurements are debated and so very important!</vt:lpstr>
      <vt:lpstr>Measurements are important in healthcare</vt:lpstr>
      <vt:lpstr>Would you fly without sensors?</vt:lpstr>
      <vt:lpstr>Robots need to touch and see</vt:lpstr>
      <vt:lpstr>Measurements can tell us how the universe is built</vt:lpstr>
      <vt:lpstr>But this is only a first course. What you will learn (hopefully)</vt:lpstr>
      <vt:lpstr>Course structure (some details TBD)</vt:lpstr>
      <vt:lpstr>A few things.</vt:lpstr>
      <vt:lpstr>Grades – pass/no-record</vt:lpstr>
      <vt:lpstr>Some tips</vt:lpstr>
      <vt:lpstr>Lab etiquette </vt:lpstr>
      <vt:lpstr>Website</vt:lpstr>
      <vt:lpstr>Resistors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Franklin W. Olin 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semester…</dc:title>
  <dc:creator>bstorey</dc:creator>
  <cp:lastModifiedBy>Brian Storey</cp:lastModifiedBy>
  <cp:revision>115</cp:revision>
  <dcterms:created xsi:type="dcterms:W3CDTF">2010-01-12T21:47:03Z</dcterms:created>
  <dcterms:modified xsi:type="dcterms:W3CDTF">2015-09-14T14:21:28Z</dcterms:modified>
</cp:coreProperties>
</file>